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454" r:id="rId2"/>
    <p:sldId id="1118" r:id="rId3"/>
    <p:sldId id="1119" r:id="rId4"/>
    <p:sldId id="918" r:id="rId5"/>
    <p:sldId id="1115" r:id="rId6"/>
    <p:sldId id="1096" r:id="rId7"/>
    <p:sldId id="1097" r:id="rId8"/>
    <p:sldId id="1099" r:id="rId9"/>
    <p:sldId id="1067" r:id="rId10"/>
    <p:sldId id="1101" r:id="rId11"/>
    <p:sldId id="1102" r:id="rId12"/>
    <p:sldId id="1103" r:id="rId13"/>
    <p:sldId id="1122" r:id="rId14"/>
    <p:sldId id="1105" r:id="rId15"/>
    <p:sldId id="1110" r:id="rId16"/>
    <p:sldId id="1111" r:id="rId17"/>
    <p:sldId id="1112" r:id="rId18"/>
    <p:sldId id="1113" r:id="rId19"/>
    <p:sldId id="1116" r:id="rId20"/>
    <p:sldId id="1114" r:id="rId21"/>
    <p:sldId id="7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34" autoAdjust="0"/>
  </p:normalViewPr>
  <p:slideViewPr>
    <p:cSldViewPr snapToGrid="0">
      <p:cViewPr varScale="1">
        <p:scale>
          <a:sx n="83" d="100"/>
          <a:sy n="83" d="100"/>
        </p:scale>
        <p:origin x="15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F12EE-B9D6-4FA5-9F53-5795C1DAC156}" type="datetimeFigureOut">
              <a:rPr lang="en-AU" smtClean="0"/>
              <a:t>21/12/2022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B933C-53E3-40AD-8F57-40FFEB108415}" type="slidenum">
              <a:rPr lang="en-AU" smtClean="0"/>
              <a:t>‹#›</a:t>
            </a:fld>
            <a:endParaRPr lang="en-AU"/>
          </a:p>
        </p:txBody>
      </p:sp>
    </p:spTree>
    <p:extLst>
      <p:ext uri="{BB962C8B-B14F-4D97-AF65-F5344CB8AC3E}">
        <p14:creationId xmlns:p14="http://schemas.microsoft.com/office/powerpoint/2010/main" val="4572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13</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93238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2</a:t>
            </a:fld>
            <a:endParaRPr lang="en-US" dirty="0"/>
          </a:p>
        </p:txBody>
      </p:sp>
    </p:spTree>
    <p:extLst>
      <p:ext uri="{BB962C8B-B14F-4D97-AF65-F5344CB8AC3E}">
        <p14:creationId xmlns:p14="http://schemas.microsoft.com/office/powerpoint/2010/main" val="167634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3</a:t>
            </a:fld>
            <a:endParaRPr lang="en-US" dirty="0"/>
          </a:p>
        </p:txBody>
      </p:sp>
    </p:spTree>
    <p:extLst>
      <p:ext uri="{BB962C8B-B14F-4D97-AF65-F5344CB8AC3E}">
        <p14:creationId xmlns:p14="http://schemas.microsoft.com/office/powerpoint/2010/main" val="190905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4</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2905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en-AU" sz="1200" dirty="0">
                <a:latin typeface="Arial"/>
                <a:cs typeface="Arial"/>
              </a:rPr>
              <a:t>Deals with the attitudes and behavioural patterns of a group,</a:t>
            </a:r>
          </a:p>
          <a:p>
            <a:pPr marL="285750" indent="-285750">
              <a:lnSpc>
                <a:spcPct val="150000"/>
              </a:lnSpc>
              <a:buFont typeface="Arial" panose="020B0604020202020204" pitchFamily="34" charset="0"/>
              <a:buChar char="•"/>
            </a:pPr>
            <a:r>
              <a:rPr lang="en-AU" sz="1200" dirty="0">
                <a:latin typeface="Arial"/>
                <a:cs typeface="Arial"/>
              </a:rPr>
              <a:t>Looks at how groups form,</a:t>
            </a:r>
          </a:p>
          <a:p>
            <a:pPr marL="285750" indent="-285750">
              <a:lnSpc>
                <a:spcPct val="150000"/>
              </a:lnSpc>
              <a:buFont typeface="Arial" panose="020B0604020202020204" pitchFamily="34" charset="0"/>
              <a:buChar char="•"/>
            </a:pPr>
            <a:r>
              <a:rPr lang="en-AU" sz="1200" dirty="0">
                <a:latin typeface="Arial"/>
                <a:cs typeface="Arial"/>
              </a:rPr>
              <a:t>What structures  emerge and,</a:t>
            </a:r>
          </a:p>
          <a:p>
            <a:pPr marL="285750" indent="-285750">
              <a:lnSpc>
                <a:spcPct val="150000"/>
              </a:lnSpc>
              <a:buFont typeface="Arial" panose="020B0604020202020204" pitchFamily="34" charset="0"/>
              <a:buChar char="•"/>
            </a:pPr>
            <a:r>
              <a:rPr lang="en-AU" sz="1200" dirty="0">
                <a:latin typeface="Arial"/>
                <a:cs typeface="Arial"/>
              </a:rPr>
              <a:t>How they function.</a:t>
            </a:r>
          </a:p>
          <a:p>
            <a:pPr marL="285750" indent="-285750">
              <a:lnSpc>
                <a:spcPct val="150000"/>
              </a:lnSpc>
              <a:buFont typeface="Arial" panose="020B0604020202020204" pitchFamily="34" charset="0"/>
              <a:buChar char="•"/>
            </a:pPr>
            <a:endParaRPr lang="en-AU" sz="1200" dirty="0">
              <a:latin typeface="Arial"/>
              <a:cs typeface="Arial"/>
            </a:endParaRPr>
          </a:p>
          <a:p>
            <a:r>
              <a:rPr lang="en-AU" sz="1200" b="1" i="0" kern="1200" dirty="0">
                <a:solidFill>
                  <a:schemeClr val="tx1"/>
                </a:solidFill>
                <a:effectLst/>
                <a:latin typeface="Montserrat" pitchFamily="2" charset="77"/>
                <a:ea typeface="+mn-ea"/>
                <a:cs typeface="+mn-cs"/>
              </a:rPr>
              <a:t>Group dynamics deals with the attitudes and behavioural patterns of a group. </a:t>
            </a:r>
          </a:p>
          <a:p>
            <a:r>
              <a:rPr lang="en-AU" sz="1200" b="1" i="0" kern="1200" dirty="0">
                <a:solidFill>
                  <a:schemeClr val="tx1"/>
                </a:solidFill>
                <a:effectLst/>
                <a:latin typeface="Montserrat" pitchFamily="2" charset="77"/>
                <a:ea typeface="+mn-ea"/>
                <a:cs typeface="+mn-cs"/>
              </a:rPr>
              <a:t>Group dynamics concern how groups are formed, what is their structure and which processes are followed in their functioning. </a:t>
            </a:r>
          </a:p>
          <a:p>
            <a:r>
              <a:rPr lang="en-AU" sz="1200" b="1" i="0" kern="1200" dirty="0">
                <a:solidFill>
                  <a:schemeClr val="tx1"/>
                </a:solidFill>
                <a:effectLst/>
                <a:latin typeface="Montserrat" pitchFamily="2" charset="77"/>
                <a:ea typeface="+mn-ea"/>
                <a:cs typeface="+mn-cs"/>
              </a:rPr>
              <a:t>Thus, it is concerned with the interactions and forces operating between groups.</a:t>
            </a:r>
          </a:p>
          <a:p>
            <a:r>
              <a:rPr lang="en-AU" sz="1200" b="1" i="0" kern="1200" dirty="0">
                <a:solidFill>
                  <a:schemeClr val="tx1"/>
                </a:solidFill>
                <a:effectLst/>
                <a:latin typeface="Montserrat" pitchFamily="2" charset="77"/>
                <a:ea typeface="+mn-ea"/>
                <a:cs typeface="+mn-cs"/>
              </a:rPr>
              <a:t>Group dynamics is relevant to groups of all kinds – both formal and informal. </a:t>
            </a:r>
          </a:p>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5</a:t>
            </a:fld>
            <a:endParaRPr lang="en-AU"/>
          </a:p>
        </p:txBody>
      </p:sp>
    </p:spTree>
    <p:extLst>
      <p:ext uri="{BB962C8B-B14F-4D97-AF65-F5344CB8AC3E}">
        <p14:creationId xmlns:p14="http://schemas.microsoft.com/office/powerpoint/2010/main" val="1095838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AU" b="1" dirty="0">
                <a:solidFill>
                  <a:srgbClr val="FF0000"/>
                </a:solidFill>
                <a:latin typeface="Arial"/>
                <a:cs typeface="Arial"/>
              </a:rPr>
              <a:t>What is a Group?</a:t>
            </a:r>
          </a:p>
          <a:p>
            <a:pPr>
              <a:lnSpc>
                <a:spcPct val="150000"/>
              </a:lnSpc>
            </a:pPr>
            <a:r>
              <a:rPr lang="en-AU" sz="1200" b="1" dirty="0">
                <a:latin typeface="Arial"/>
                <a:cs typeface="Arial"/>
              </a:rPr>
              <a:t>Interaction</a:t>
            </a:r>
            <a:r>
              <a:rPr lang="en-AU" sz="1200" dirty="0">
                <a:latin typeface="Arial"/>
                <a:cs typeface="Arial"/>
              </a:rPr>
              <a:t> – groups create and sustain relationships and task interactions</a:t>
            </a:r>
          </a:p>
          <a:p>
            <a:pPr>
              <a:lnSpc>
                <a:spcPct val="150000"/>
              </a:lnSpc>
            </a:pPr>
            <a:r>
              <a:rPr lang="en-AU" sz="1200" b="1" dirty="0">
                <a:latin typeface="Arial"/>
                <a:cs typeface="Arial"/>
              </a:rPr>
              <a:t>Goals</a:t>
            </a:r>
            <a:r>
              <a:rPr lang="en-AU" sz="1200" dirty="0">
                <a:latin typeface="Arial"/>
                <a:cs typeface="Arial"/>
              </a:rPr>
              <a:t> – groups have goals &amp; help members achieve outcomes</a:t>
            </a:r>
          </a:p>
          <a:p>
            <a:pPr>
              <a:lnSpc>
                <a:spcPct val="150000"/>
              </a:lnSpc>
            </a:pPr>
            <a:r>
              <a:rPr lang="en-AU" sz="1200" b="1" dirty="0">
                <a:latin typeface="Arial"/>
                <a:cs typeface="Arial"/>
              </a:rPr>
              <a:t>Interdependence </a:t>
            </a:r>
            <a:r>
              <a:rPr lang="en-AU" sz="1200" dirty="0">
                <a:latin typeface="Arial"/>
                <a:cs typeface="Arial"/>
              </a:rPr>
              <a:t>– group members influence and are influenced </a:t>
            </a:r>
          </a:p>
          <a:p>
            <a:pPr>
              <a:lnSpc>
                <a:spcPct val="150000"/>
              </a:lnSpc>
            </a:pPr>
            <a:r>
              <a:rPr lang="en-AU" sz="1200" b="1" dirty="0">
                <a:latin typeface="Arial"/>
                <a:cs typeface="Arial"/>
              </a:rPr>
              <a:t>Structure</a:t>
            </a:r>
            <a:r>
              <a:rPr lang="en-AU" sz="1200" dirty="0">
                <a:latin typeface="Arial"/>
                <a:cs typeface="Arial"/>
              </a:rPr>
              <a:t> – groups are organised</a:t>
            </a:r>
          </a:p>
          <a:p>
            <a:pPr>
              <a:lnSpc>
                <a:spcPct val="150000"/>
              </a:lnSpc>
            </a:pPr>
            <a:r>
              <a:rPr lang="en-AU" sz="1200" b="1" dirty="0">
                <a:latin typeface="Arial"/>
                <a:cs typeface="Arial"/>
              </a:rPr>
              <a:t>Cohesion</a:t>
            </a:r>
            <a:r>
              <a:rPr lang="en-AU" sz="1200" dirty="0">
                <a:latin typeface="Arial"/>
                <a:cs typeface="Arial"/>
              </a:rPr>
              <a:t> – groups have cohesive social arrangement</a:t>
            </a:r>
          </a:p>
          <a:p>
            <a:pPr>
              <a:lnSpc>
                <a:spcPct val="150000"/>
              </a:lnSpc>
            </a:pPr>
            <a:endParaRPr lang="en-AU" sz="1200" dirty="0">
              <a:latin typeface="Arial"/>
              <a:cs typeface="Arial"/>
            </a:endParaRPr>
          </a:p>
          <a:p>
            <a:pPr>
              <a:lnSpc>
                <a:spcPct val="150000"/>
              </a:lnSpc>
            </a:pPr>
            <a:r>
              <a:rPr lang="en-AU" sz="1200" kern="1200" dirty="0">
                <a:solidFill>
                  <a:schemeClr val="tx1"/>
                </a:solidFill>
                <a:effectLst/>
                <a:latin typeface="+mn-lt"/>
                <a:ea typeface="+mn-ea"/>
                <a:cs typeface="+mn-cs"/>
              </a:rPr>
              <a:t>Every organization is a group unto itself. A group refers to two or more people who share a common meaning and evaluation of themselves and come together to achieve common goals. In other words, a group is a collection of people who interact with one another; accept rights and obligations as members and who share a common identity</a:t>
            </a:r>
          </a:p>
          <a:p>
            <a:pPr>
              <a:lnSpc>
                <a:spcPct val="150000"/>
              </a:lnSpc>
            </a:pP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Regardless of the size or the purpose, every group has similar characteristics:</a:t>
            </a:r>
          </a:p>
          <a:p>
            <a:r>
              <a:rPr lang="en-AU" sz="1200" kern="1200" dirty="0">
                <a:solidFill>
                  <a:schemeClr val="tx1"/>
                </a:solidFill>
                <a:effectLst/>
                <a:latin typeface="+mn-lt"/>
                <a:ea typeface="+mn-ea"/>
                <a:cs typeface="+mn-cs"/>
              </a:rPr>
              <a:t>(a) 2 or more persons (if it is one person, it is not a group)</a:t>
            </a:r>
          </a:p>
          <a:p>
            <a:r>
              <a:rPr lang="en-AU" sz="1200" kern="1200" dirty="0">
                <a:solidFill>
                  <a:schemeClr val="tx1"/>
                </a:solidFill>
                <a:effectLst/>
                <a:latin typeface="+mn-lt"/>
                <a:ea typeface="+mn-ea"/>
                <a:cs typeface="+mn-cs"/>
              </a:rPr>
              <a:t>(b) Formal social structure (the rules of the game are defined)</a:t>
            </a:r>
          </a:p>
          <a:p>
            <a:r>
              <a:rPr lang="en-AU" sz="1200" kern="1200" dirty="0">
                <a:solidFill>
                  <a:schemeClr val="tx1"/>
                </a:solidFill>
                <a:effectLst/>
                <a:latin typeface="+mn-lt"/>
                <a:ea typeface="+mn-ea"/>
                <a:cs typeface="+mn-cs"/>
              </a:rPr>
              <a:t> (c) Common fate (they will swim together)</a:t>
            </a:r>
          </a:p>
          <a:p>
            <a:r>
              <a:rPr lang="en-AU" sz="1200" kern="1200" dirty="0">
                <a:solidFill>
                  <a:schemeClr val="tx1"/>
                </a:solidFill>
                <a:effectLst/>
                <a:latin typeface="+mn-lt"/>
                <a:ea typeface="+mn-ea"/>
                <a:cs typeface="+mn-cs"/>
              </a:rPr>
              <a:t>(d) Common goals (the destiny is the same and emotionally connected)</a:t>
            </a:r>
          </a:p>
          <a:p>
            <a:r>
              <a:rPr lang="en-AU" sz="1200" kern="1200" dirty="0">
                <a:solidFill>
                  <a:schemeClr val="tx1"/>
                </a:solidFill>
                <a:effectLst/>
                <a:latin typeface="+mn-lt"/>
                <a:ea typeface="+mn-ea"/>
                <a:cs typeface="+mn-cs"/>
              </a:rPr>
              <a:t>(e) Face-to-face interaction (they will talk with each other)</a:t>
            </a:r>
          </a:p>
          <a:p>
            <a:r>
              <a:rPr lang="en-AU" sz="1200" kern="1200" dirty="0">
                <a:solidFill>
                  <a:schemeClr val="tx1"/>
                </a:solidFill>
                <a:effectLst/>
                <a:latin typeface="+mn-lt"/>
                <a:ea typeface="+mn-ea"/>
                <a:cs typeface="+mn-cs"/>
              </a:rPr>
              <a:t>(f) Interdependence (each one is complimentary to the other)</a:t>
            </a:r>
          </a:p>
          <a:p>
            <a:r>
              <a:rPr lang="en-AU" sz="1200" kern="1200" dirty="0">
                <a:solidFill>
                  <a:schemeClr val="tx1"/>
                </a:solidFill>
                <a:effectLst/>
                <a:latin typeface="+mn-lt"/>
                <a:ea typeface="+mn-ea"/>
                <a:cs typeface="+mn-cs"/>
              </a:rPr>
              <a:t> (g) Self-definition as group members (what one is who belongs to the group)</a:t>
            </a:r>
          </a:p>
          <a:p>
            <a:r>
              <a:rPr lang="en-AU" sz="1200" kern="1200" dirty="0">
                <a:solidFill>
                  <a:schemeClr val="tx1"/>
                </a:solidFill>
                <a:effectLst/>
                <a:latin typeface="+mn-lt"/>
                <a:ea typeface="+mn-ea"/>
                <a:cs typeface="+mn-cs"/>
              </a:rPr>
              <a:t>(h) Recognition by others (yes, you belong to the group).</a:t>
            </a:r>
          </a:p>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7</a:t>
            </a:fld>
            <a:endParaRPr lang="en-AU"/>
          </a:p>
        </p:txBody>
      </p:sp>
    </p:spTree>
    <p:extLst>
      <p:ext uri="{BB962C8B-B14F-4D97-AF65-F5344CB8AC3E}">
        <p14:creationId xmlns:p14="http://schemas.microsoft.com/office/powerpoint/2010/main" val="85303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 LEWIN</a:t>
            </a:r>
            <a:r>
              <a:rPr lang="en-AU" baseline="0" dirty="0"/>
              <a:t> founder of social psychology. Born in Poland, Left Berlin when Hitler rose to power in 1933. UK and then emigrated to US and became a citizen.</a:t>
            </a:r>
          </a:p>
          <a:p>
            <a:r>
              <a:rPr lang="en-AU" dirty="0"/>
              <a:t>He also proposed Herbert </a:t>
            </a:r>
            <a:r>
              <a:rPr lang="en-AU" dirty="0" err="1"/>
              <a:t>Blumer's</a:t>
            </a:r>
            <a:r>
              <a:rPr lang="en-AU" dirty="0"/>
              <a:t> interactionist perspective of 1937 as an alternative to the nature versus nurture debate. Lewin suggested that neither nature (inborn tendencies) nor nurture (how experiences in life shape individuals) alone can account for individuals' behavior and personalities.</a:t>
            </a:r>
          </a:p>
        </p:txBody>
      </p:sp>
      <p:sp>
        <p:nvSpPr>
          <p:cNvPr id="4" name="Slide Number Placeholder 3"/>
          <p:cNvSpPr>
            <a:spLocks noGrp="1"/>
          </p:cNvSpPr>
          <p:nvPr>
            <p:ph type="sldNum" sz="quarter" idx="10"/>
          </p:nvPr>
        </p:nvSpPr>
        <p:spPr/>
        <p:txBody>
          <a:bodyPr/>
          <a:lstStyle/>
          <a:p>
            <a:pPr marL="0" marR="0" lvl="0" indent="0" algn="r" defTabSz="956807"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56807" rtl="0" eaLnBrk="1" fontAlgn="base" latinLnBrk="0" hangingPunct="1">
                <a:lnSpc>
                  <a:spcPct val="100000"/>
                </a:lnSpc>
                <a:spcBef>
                  <a:spcPct val="0"/>
                </a:spcBef>
                <a:spcAft>
                  <a:spcPct val="0"/>
                </a:spcAft>
                <a:buClrTx/>
                <a:buSzTx/>
                <a:buFontTx/>
                <a:buNone/>
                <a:tabLst/>
                <a:defRPr/>
              </a:pPr>
              <a:t>9</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55845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10</a:t>
            </a:fld>
            <a:endParaRPr lang="en-AU"/>
          </a:p>
        </p:txBody>
      </p:sp>
    </p:spTree>
    <p:extLst>
      <p:ext uri="{BB962C8B-B14F-4D97-AF65-F5344CB8AC3E}">
        <p14:creationId xmlns:p14="http://schemas.microsoft.com/office/powerpoint/2010/main" val="104981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12</a:t>
            </a:fld>
            <a:endParaRPr lang="en-AU"/>
          </a:p>
        </p:txBody>
      </p:sp>
    </p:spTree>
    <p:extLst>
      <p:ext uri="{BB962C8B-B14F-4D97-AF65-F5344CB8AC3E}">
        <p14:creationId xmlns:p14="http://schemas.microsoft.com/office/powerpoint/2010/main" val="117203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40021285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6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857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15378356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41128575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63526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Box 4"/>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 name="Rectangle 7"/>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7"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8377684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49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3545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801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49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98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29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25945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5937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12/21/2022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3576165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89" r:id="rId14"/>
    <p:sldLayoutId id="2147483690" r:id="rId15"/>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hyperlink" Target="https://www.google.com.au/imgres?imgurl=http://www.stickpng.com/assets/images/58429400a6515b1e0ad75acc.png&amp;imgrefurl=http://www.stickpng.com/img/icons-logos-emojis/tech-companies/nasa-logo&amp;docid=05iErXnmmhu1yM&amp;tbnid=Zugr71-CxjnVvM:&amp;vet=10ahUKEwjklPT9h4ziAhV37nMBHThcDPMQMwhWKAAwAA..i&amp;w=1000&amp;h=850&amp;bih=603&amp;biw=1280&amp;q=nasa%20logo&amp;ved=0ahUKEwjklPT9h4ziAhV37nMBHThcDPMQMwhWKAAwAA&amp;iact=mrc&amp;uact=8"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9.png"/><Relationship Id="rId4" Type="http://schemas.openxmlformats.org/officeDocument/2006/relationships/notesSlide" Target="../notesSlides/notesSlide9.xml"/><Relationship Id="rId9"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9.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459477" y="3429000"/>
            <a:ext cx="11273046" cy="1676100"/>
          </a:xfrm>
        </p:spPr>
        <p:txBody>
          <a:bodyPr/>
          <a:lstStyle/>
          <a:p>
            <a:r>
              <a:rPr lang="en-US" sz="4000" b="1" dirty="0"/>
              <a:t>Teamwork as a Core Professional Competency</a:t>
            </a:r>
            <a:br>
              <a:rPr lang="en-US" sz="4000" b="1" dirty="0"/>
            </a:br>
            <a:r>
              <a:rPr lang="en-US" sz="4000" b="1" dirty="0"/>
              <a:t>Presentation 1: Group Dynamics – An Overview</a:t>
            </a:r>
          </a:p>
        </p:txBody>
      </p:sp>
      <p:sp>
        <p:nvSpPr>
          <p:cNvPr id="3" name="Subtitle 2">
            <a:extLst>
              <a:ext uri="{FF2B5EF4-FFF2-40B4-BE49-F238E27FC236}">
                <a16:creationId xmlns:a16="http://schemas.microsoft.com/office/drawing/2014/main" id="{88FBE53B-DCDD-384B-83A7-6FB37BB00DBE}"/>
              </a:ext>
            </a:extLst>
          </p:cNvPr>
          <p:cNvSpPr>
            <a:spLocks noGrp="1"/>
          </p:cNvSpPr>
          <p:nvPr>
            <p:ph type="subTitle" idx="1"/>
          </p:nvPr>
        </p:nvSpPr>
        <p:spPr>
          <a:xfrm>
            <a:off x="622300" y="6209289"/>
            <a:ext cx="7152861" cy="478977"/>
          </a:xfrm>
        </p:spPr>
        <p:txBody>
          <a:bodyPr/>
          <a:lstStyle/>
          <a:p>
            <a:endParaRPr lang="en-US" dirty="0"/>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260" y="1520661"/>
            <a:ext cx="7850777" cy="1644302"/>
          </a:xfrm>
          <a:prstGeom prst="rect">
            <a:avLst/>
          </a:prstGeom>
        </p:spPr>
      </p:pic>
      <p:sp>
        <p:nvSpPr>
          <p:cNvPr id="5" name="Rectangle 4">
            <a:extLst>
              <a:ext uri="{FF2B5EF4-FFF2-40B4-BE49-F238E27FC236}">
                <a16:creationId xmlns:a16="http://schemas.microsoft.com/office/drawing/2014/main" id="{8A3809ED-A186-401B-8B5C-F39842AA896B}"/>
              </a:ext>
            </a:extLst>
          </p:cNvPr>
          <p:cNvSpPr/>
          <p:nvPr/>
        </p:nvSpPr>
        <p:spPr>
          <a:xfrm>
            <a:off x="153783" y="304875"/>
            <a:ext cx="9862457" cy="707886"/>
          </a:xfrm>
          <a:prstGeom prst="rect">
            <a:avLst/>
          </a:prstGeom>
        </p:spPr>
        <p:txBody>
          <a:bodyPr wrap="square">
            <a:spAutoFit/>
          </a:bodyPr>
          <a:lstStyle/>
          <a:p>
            <a:pPr marL="118872" indent="0">
              <a:lnSpc>
                <a:spcPct val="100000"/>
              </a:lnSpc>
              <a:spcBef>
                <a:spcPts val="600"/>
              </a:spcBef>
              <a:spcAft>
                <a:spcPts val="600"/>
              </a:spcAft>
              <a:buNone/>
            </a:pPr>
            <a:r>
              <a:rPr lang="en-AU" sz="4000" b="1" dirty="0">
                <a:solidFill>
                  <a:schemeClr val="bg1"/>
                </a:solidFill>
                <a:latin typeface="Calibri Light" panose="020F0302020204030204" pitchFamily="34" charset="0"/>
                <a:cs typeface="Calibri Light" panose="020F0302020204030204" pitchFamily="34" charset="0"/>
              </a:rPr>
              <a:t>Professional Capabilities for a Digital World</a:t>
            </a:r>
            <a:endParaRPr lang="en-US" sz="4000" b="1" dirty="0">
              <a:solidFill>
                <a:srgbClr val="FF0000"/>
              </a:solidFill>
              <a:latin typeface="Calibri Light" panose="020F0302020204030204" pitchFamily="34" charset="0"/>
              <a:cs typeface="Calibri Light" panose="020F0302020204030204" pitchFamily="34" charset="0"/>
            </a:endParaRPr>
          </a:p>
        </p:txBody>
      </p:sp>
      <p:pic>
        <p:nvPicPr>
          <p:cNvPr id="6" name="Audio 5">
            <a:hlinkClick r:id="" action="ppaction://media"/>
            <a:extLst>
              <a:ext uri="{FF2B5EF4-FFF2-40B4-BE49-F238E27FC236}">
                <a16:creationId xmlns:a16="http://schemas.microsoft.com/office/drawing/2014/main" id="{49BFD743-026E-4AB3-A855-7A160ED6E5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xmlns:p14="http://schemas.microsoft.com/office/powerpoint/2010/main">
    <mc:Choice Requires="p14">
      <p:transition spd="slow" p14:dur="2000" advTm="58753"/>
    </mc:Choice>
    <mc:Fallback xmlns="">
      <p:transition spd="slow" advTm="58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b="1" dirty="0">
                <a:solidFill>
                  <a:prstClr val="white"/>
                </a:solidFill>
                <a:latin typeface="Arial" charset="0"/>
                <a:ea typeface="ＭＳ Ｐゴシック"/>
              </a:rPr>
              <a:t>ROLES WITHIN GROUPS</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Roles are </a:t>
            </a:r>
            <a:r>
              <a:rPr lang="en-US" sz="2000" b="1" dirty="0">
                <a:solidFill>
                  <a:srgbClr val="002060"/>
                </a:solidFill>
                <a:highlight>
                  <a:srgbClr val="00FFFF"/>
                </a:highlight>
                <a:latin typeface="Arial"/>
                <a:ea typeface="ＭＳ Ｐゴシック"/>
                <a:cs typeface="Arial"/>
              </a:rPr>
              <a:t>"sets of behaviours that are characteristic of persons in a particular social context” </a:t>
            </a:r>
            <a:r>
              <a:rPr lang="en-US" sz="2000" dirty="0">
                <a:solidFill>
                  <a:prstClr val="black"/>
                </a:solidFill>
                <a:latin typeface="Arial"/>
                <a:ea typeface="ＭＳ Ｐゴシック"/>
                <a:cs typeface="Arial"/>
              </a:rPr>
              <a:t>(Forsyth, 1999, p. 124) and </a:t>
            </a:r>
            <a:r>
              <a:rPr lang="en-US" sz="2000" b="1" dirty="0">
                <a:solidFill>
                  <a:srgbClr val="002060"/>
                </a:solidFill>
                <a:highlight>
                  <a:srgbClr val="00FFFF"/>
                </a:highlight>
                <a:latin typeface="Arial"/>
                <a:ea typeface="ＭＳ Ｐゴシック"/>
                <a:cs typeface="Arial"/>
              </a:rPr>
              <a:t>"form part of our self-definition within the group, our sense of who we are" </a:t>
            </a:r>
            <a:r>
              <a:rPr lang="en-US" sz="2000" dirty="0">
                <a:solidFill>
                  <a:prstClr val="black"/>
                </a:solidFill>
                <a:latin typeface="Arial"/>
                <a:ea typeface="ＭＳ Ｐゴシック"/>
                <a:cs typeface="Arial"/>
              </a:rPr>
              <a:t>(Brown, 2000, p. 72). </a:t>
            </a:r>
          </a:p>
          <a:p>
            <a:pPr marL="285750" indent="-285750" fontAlgn="base">
              <a:lnSpc>
                <a:spcPct val="150000"/>
              </a:lnSpc>
              <a:spcBef>
                <a:spcPct val="0"/>
              </a:spcBef>
              <a:spcAft>
                <a:spcPct val="0"/>
              </a:spcAft>
              <a:buFont typeface="Wingdings" panose="05000000000000000000" pitchFamily="2" charset="2"/>
              <a:buChar char="§"/>
            </a:pPr>
            <a:endParaRPr lang="en-US" sz="2000" dirty="0">
              <a:solidFill>
                <a:prstClr val="black"/>
              </a:solidFill>
              <a:latin typeface="Arial"/>
              <a:ea typeface="ＭＳ Ｐゴシック"/>
              <a:cs typeface="Arial"/>
            </a:endParaRP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As such, </a:t>
            </a:r>
            <a:r>
              <a:rPr lang="en-US" sz="2000" b="1" dirty="0">
                <a:solidFill>
                  <a:srgbClr val="002060"/>
                </a:solidFill>
                <a:highlight>
                  <a:srgbClr val="00FFFF"/>
                </a:highlight>
                <a:latin typeface="Arial"/>
                <a:ea typeface="ＭＳ Ｐゴシック"/>
                <a:cs typeface="Arial"/>
              </a:rPr>
              <a:t>roles imply a certain division of labor among group members </a:t>
            </a:r>
            <a:r>
              <a:rPr lang="en-US" sz="2000" b="1" dirty="0">
                <a:solidFill>
                  <a:prstClr val="black"/>
                </a:solidFill>
                <a:latin typeface="Arial"/>
                <a:ea typeface="ＭＳ Ｐゴシック"/>
                <a:cs typeface="Arial"/>
              </a:rPr>
              <a:t>(</a:t>
            </a:r>
            <a:r>
              <a:rPr lang="en-US" sz="2000" dirty="0">
                <a:solidFill>
                  <a:prstClr val="black"/>
                </a:solidFill>
                <a:latin typeface="Arial"/>
                <a:ea typeface="ＭＳ Ｐゴシック"/>
                <a:cs typeface="Arial"/>
              </a:rPr>
              <a:t>Brown, 2000). </a:t>
            </a:r>
          </a:p>
          <a:p>
            <a:pPr marL="285750" indent="-285750" fontAlgn="base">
              <a:lnSpc>
                <a:spcPct val="150000"/>
              </a:lnSpc>
              <a:spcBef>
                <a:spcPct val="0"/>
              </a:spcBef>
              <a:spcAft>
                <a:spcPct val="0"/>
              </a:spcAft>
              <a:buFont typeface="Wingdings" panose="05000000000000000000" pitchFamily="2" charset="2"/>
              <a:buChar char="§"/>
            </a:pPr>
            <a:endParaRPr lang="en-US" sz="2000" dirty="0">
              <a:solidFill>
                <a:prstClr val="black"/>
              </a:solidFill>
              <a:latin typeface="Arial"/>
              <a:ea typeface="ＭＳ Ｐゴシック"/>
              <a:cs typeface="Arial"/>
            </a:endParaRP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Even when there are </a:t>
            </a:r>
            <a:r>
              <a:rPr lang="en-US" sz="2000" b="1" dirty="0">
                <a:solidFill>
                  <a:srgbClr val="002060"/>
                </a:solidFill>
                <a:highlight>
                  <a:srgbClr val="00FFFF"/>
                </a:highlight>
                <a:latin typeface="Arial"/>
                <a:ea typeface="ＭＳ Ｐゴシック"/>
                <a:cs typeface="Arial"/>
              </a:rPr>
              <a:t>no formal roles assigned within a group, informal roles do tend to emerge over time as members perform specific actions or functions </a:t>
            </a:r>
            <a:r>
              <a:rPr lang="en-US" sz="2000" dirty="0">
                <a:solidFill>
                  <a:prstClr val="black"/>
                </a:solidFill>
                <a:latin typeface="Arial"/>
                <a:ea typeface="ＭＳ Ｐゴシック"/>
                <a:cs typeface="Arial"/>
              </a:rPr>
              <a:t>(Forsyth, 1999).</a:t>
            </a:r>
          </a:p>
        </p:txBody>
      </p:sp>
      <p:pic>
        <p:nvPicPr>
          <p:cNvPr id="2" name="Audio 1">
            <a:hlinkClick r:id="" action="ppaction://media"/>
            <a:extLst>
              <a:ext uri="{FF2B5EF4-FFF2-40B4-BE49-F238E27FC236}">
                <a16:creationId xmlns:a16="http://schemas.microsoft.com/office/drawing/2014/main" id="{9FCA25AC-C5D0-4450-B429-4ADC28003C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46222236"/>
      </p:ext>
    </p:extLst>
  </p:cSld>
  <p:clrMapOvr>
    <a:masterClrMapping/>
  </p:clrMapOvr>
  <mc:AlternateContent xmlns:mc="http://schemas.openxmlformats.org/markup-compatibility/2006" xmlns:p14="http://schemas.microsoft.com/office/powerpoint/2010/main">
    <mc:Choice Requires="p14">
      <p:transition spd="slow" p14:dur="2000" advTm="39928"/>
    </mc:Choice>
    <mc:Fallback xmlns="">
      <p:transition spd="slow" advTm="3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srgbClr val="002060"/>
                </a:solidFill>
                <a:highlight>
                  <a:srgbClr val="00FFFF"/>
                </a:highlight>
                <a:latin typeface="Arial" charset="0"/>
                <a:ea typeface="ＭＳ Ｐゴシック"/>
              </a:rPr>
              <a:t>ROLES WITH GROUPS /2</a:t>
            </a:r>
          </a:p>
        </p:txBody>
      </p:sp>
      <p:sp>
        <p:nvSpPr>
          <p:cNvPr id="5" name="TextBox 4">
            <a:extLst>
              <a:ext uri="{FF2B5EF4-FFF2-40B4-BE49-F238E27FC236}">
                <a16:creationId xmlns:a16="http://schemas.microsoft.com/office/drawing/2014/main" id="{19137CF2-1C3F-4580-AB9B-0A982D5128F1}"/>
              </a:ext>
            </a:extLst>
          </p:cNvPr>
          <p:cNvSpPr txBox="1"/>
          <p:nvPr/>
        </p:nvSpPr>
        <p:spPr>
          <a:xfrm>
            <a:off x="1566259" y="2080974"/>
            <a:ext cx="3838830" cy="3847207"/>
          </a:xfrm>
          <a:prstGeom prst="rect">
            <a:avLst/>
          </a:prstGeom>
          <a:noFill/>
        </p:spPr>
        <p:txBody>
          <a:bodyPr wrap="square" rtlCol="0">
            <a:spAutoFit/>
          </a:bodyPr>
          <a:lstStyle/>
          <a:p>
            <a:pPr fontAlgn="base">
              <a:spcBef>
                <a:spcPct val="0"/>
              </a:spcBef>
              <a:spcAft>
                <a:spcPct val="0"/>
              </a:spcAft>
            </a:pPr>
            <a:r>
              <a:rPr lang="en-AU" sz="2400" b="1" dirty="0">
                <a:solidFill>
                  <a:srgbClr val="002060"/>
                </a:solidFill>
                <a:latin typeface="Arial" charset="0"/>
                <a:ea typeface="ＭＳ Ｐゴシック"/>
              </a:rPr>
              <a:t>Task Orientated Roles</a:t>
            </a:r>
          </a:p>
          <a:p>
            <a:pPr marL="800100" lvl="1" indent="-342900" fontAlgn="base">
              <a:spcBef>
                <a:spcPct val="0"/>
              </a:spcBef>
              <a:spcAft>
                <a:spcPct val="0"/>
              </a:spcAft>
              <a:buFont typeface="Arial" panose="020B0604020202020204" pitchFamily="34" charset="0"/>
              <a:buChar char="•"/>
            </a:pPr>
            <a:endParaRPr lang="en-AU" sz="2000" dirty="0">
              <a:solidFill>
                <a:prstClr val="black"/>
              </a:solidFill>
              <a:latin typeface="Arial" charset="0"/>
              <a:ea typeface="ＭＳ Ｐゴシック"/>
            </a:endParaRP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Initiator/Contributor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Information seeker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Information giver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Opinion seeker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Elaborator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Coordinator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Orienteer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Energiser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Critic </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Recorder</a:t>
            </a:r>
          </a:p>
        </p:txBody>
      </p:sp>
      <p:sp>
        <p:nvSpPr>
          <p:cNvPr id="6" name="TextBox 5">
            <a:extLst>
              <a:ext uri="{FF2B5EF4-FFF2-40B4-BE49-F238E27FC236}">
                <a16:creationId xmlns:a16="http://schemas.microsoft.com/office/drawing/2014/main" id="{D3796AE4-4EAF-4DF7-B209-D6324DEB5B0D}"/>
              </a:ext>
            </a:extLst>
          </p:cNvPr>
          <p:cNvSpPr txBox="1"/>
          <p:nvPr/>
        </p:nvSpPr>
        <p:spPr>
          <a:xfrm>
            <a:off x="6286500" y="2080974"/>
            <a:ext cx="3838830" cy="3416320"/>
          </a:xfrm>
          <a:prstGeom prst="rect">
            <a:avLst/>
          </a:prstGeom>
          <a:noFill/>
        </p:spPr>
        <p:txBody>
          <a:bodyPr wrap="square" rtlCol="0">
            <a:spAutoFit/>
          </a:bodyPr>
          <a:lstStyle/>
          <a:p>
            <a:pPr fontAlgn="base">
              <a:spcBef>
                <a:spcPct val="0"/>
              </a:spcBef>
              <a:spcAft>
                <a:spcPct val="0"/>
              </a:spcAft>
            </a:pPr>
            <a:r>
              <a:rPr lang="en-AU" sz="2400" b="1" dirty="0">
                <a:solidFill>
                  <a:srgbClr val="002060"/>
                </a:solidFill>
                <a:latin typeface="Arial" charset="0"/>
                <a:ea typeface="ＭＳ Ｐゴシック"/>
              </a:rPr>
              <a:t>Relationship Roles</a:t>
            </a:r>
          </a:p>
          <a:p>
            <a:pPr marL="800100" lvl="1" indent="-342900" fontAlgn="base">
              <a:spcBef>
                <a:spcPct val="0"/>
              </a:spcBef>
              <a:spcAft>
                <a:spcPct val="0"/>
              </a:spcAft>
              <a:buFont typeface="Arial" panose="020B0604020202020204" pitchFamily="34" charset="0"/>
              <a:buChar char="•"/>
            </a:pPr>
            <a:endParaRPr lang="en-AU" sz="2000" dirty="0">
              <a:solidFill>
                <a:prstClr val="black"/>
              </a:solidFill>
              <a:latin typeface="Arial" charset="0"/>
              <a:ea typeface="ＭＳ Ｐゴシック"/>
            </a:endParaRP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Encourager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Harmoniser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Compromiser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Gate keeper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Standard setter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Group observer</a:t>
            </a:r>
          </a:p>
          <a:p>
            <a:pPr marL="800100" lvl="1" indent="-342900" fontAlgn="base">
              <a:spcBef>
                <a:spcPct val="0"/>
              </a:spcBef>
              <a:spcAft>
                <a:spcPct val="0"/>
              </a:spcAft>
              <a:buFont typeface="Arial" panose="020B0604020202020204" pitchFamily="34" charset="0"/>
              <a:buChar char="•"/>
            </a:pPr>
            <a:r>
              <a:rPr lang="en-AU" sz="2000" dirty="0">
                <a:solidFill>
                  <a:prstClr val="black"/>
                </a:solidFill>
                <a:latin typeface="Arial" charset="0"/>
                <a:ea typeface="ＭＳ Ｐゴシック"/>
              </a:rPr>
              <a:t>Follower</a:t>
            </a:r>
          </a:p>
          <a:p>
            <a:pPr fontAlgn="base">
              <a:spcBef>
                <a:spcPct val="0"/>
              </a:spcBef>
              <a:spcAft>
                <a:spcPct val="0"/>
              </a:spcAft>
            </a:pPr>
            <a:endParaRPr lang="en-AU" sz="2800" dirty="0">
              <a:solidFill>
                <a:prstClr val="black"/>
              </a:solidFill>
              <a:latin typeface="Arial" charset="0"/>
              <a:ea typeface="ＭＳ Ｐゴシック"/>
            </a:endParaRPr>
          </a:p>
        </p:txBody>
      </p:sp>
      <p:pic>
        <p:nvPicPr>
          <p:cNvPr id="2" name="Audio 1">
            <a:hlinkClick r:id="" action="ppaction://media"/>
            <a:extLst>
              <a:ext uri="{FF2B5EF4-FFF2-40B4-BE49-F238E27FC236}">
                <a16:creationId xmlns:a16="http://schemas.microsoft.com/office/drawing/2014/main" id="{5F2C0985-306F-45A9-BC66-9B2FD6A913F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755356907"/>
      </p:ext>
    </p:extLst>
  </p:cSld>
  <p:clrMapOvr>
    <a:masterClrMapping/>
  </p:clrMapOvr>
  <mc:AlternateContent xmlns:mc="http://schemas.openxmlformats.org/markup-compatibility/2006" xmlns:p14="http://schemas.microsoft.com/office/powerpoint/2010/main">
    <mc:Choice Requires="p14">
      <p:transition spd="slow" p14:dur="2000" advTm="115699"/>
    </mc:Choice>
    <mc:Fallback xmlns="">
      <p:transition spd="slow" advTm="115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329879" y="139121"/>
            <a:ext cx="11494666"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ROLES &amp; THE IMPORTANCE OF UNDERSTANDING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THE MISSION &amp; VISION</a:t>
            </a:r>
          </a:p>
        </p:txBody>
      </p:sp>
      <p:pic>
        <p:nvPicPr>
          <p:cNvPr id="7" name="Picture 6">
            <a:extLst>
              <a:ext uri="{FF2B5EF4-FFF2-40B4-BE49-F238E27FC236}">
                <a16:creationId xmlns:a16="http://schemas.microsoft.com/office/drawing/2014/main" id="{2F626FD4-38D2-4127-B83D-0321F432D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918" y="1624539"/>
            <a:ext cx="4060794" cy="2284521"/>
          </a:xfrm>
          <a:prstGeom prst="rect">
            <a:avLst/>
          </a:prstGeom>
          <a:effectLst>
            <a:outerShdw blurRad="50800" dist="38100" dir="2700000" algn="tl" rotWithShape="0">
              <a:prstClr val="black">
                <a:alpha val="40000"/>
              </a:prstClr>
            </a:outerShdw>
          </a:effectLst>
        </p:spPr>
      </p:pic>
      <p:sp>
        <p:nvSpPr>
          <p:cNvPr id="8" name="Rectangular Callout 10">
            <a:extLst>
              <a:ext uri="{FF2B5EF4-FFF2-40B4-BE49-F238E27FC236}">
                <a16:creationId xmlns:a16="http://schemas.microsoft.com/office/drawing/2014/main" id="{1D22E537-9F04-4B50-82E2-B10FF1B1C626}"/>
              </a:ext>
            </a:extLst>
          </p:cNvPr>
          <p:cNvSpPr/>
          <p:nvPr/>
        </p:nvSpPr>
        <p:spPr>
          <a:xfrm>
            <a:off x="5885667" y="2145248"/>
            <a:ext cx="2238949" cy="494947"/>
          </a:xfrm>
          <a:prstGeom prst="wedgeRectCallout">
            <a:avLst>
              <a:gd name="adj1" fmla="val -123291"/>
              <a:gd name="adj2" fmla="val 62959"/>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AU">
              <a:solidFill>
                <a:prstClr val="white"/>
              </a:solidFill>
              <a:latin typeface="Corbel"/>
            </a:endParaRPr>
          </a:p>
        </p:txBody>
      </p:sp>
      <p:pic>
        <p:nvPicPr>
          <p:cNvPr id="9" name="Picture 8">
            <a:extLst>
              <a:ext uri="{FF2B5EF4-FFF2-40B4-BE49-F238E27FC236}">
                <a16:creationId xmlns:a16="http://schemas.microsoft.com/office/drawing/2014/main" id="{C46EA495-8AD5-4B89-9322-ADFF01F3E303}"/>
              </a:ext>
            </a:extLst>
          </p:cNvPr>
          <p:cNvPicPr>
            <a:picLocks noChangeAspect="1"/>
          </p:cNvPicPr>
          <p:nvPr/>
        </p:nvPicPr>
        <p:blipFill>
          <a:blip r:embed="rId6"/>
          <a:stretch>
            <a:fillRect/>
          </a:stretch>
        </p:blipFill>
        <p:spPr>
          <a:xfrm>
            <a:off x="5935980" y="3909059"/>
            <a:ext cx="4310192" cy="2426970"/>
          </a:xfrm>
          <a:prstGeom prst="rect">
            <a:avLst/>
          </a:prstGeom>
          <a:effectLst>
            <a:outerShdw blurRad="50800" dist="38100" dir="2700000" algn="tl" rotWithShape="0">
              <a:prstClr val="black">
                <a:alpha val="40000"/>
              </a:prstClr>
            </a:outerShdw>
          </a:effectLst>
        </p:spPr>
      </p:pic>
      <p:pic>
        <p:nvPicPr>
          <p:cNvPr id="10" name="Picture 5" descr="Image result for nasa logo">
            <a:hlinkClick r:id="rId7"/>
            <a:extLst>
              <a:ext uri="{FF2B5EF4-FFF2-40B4-BE49-F238E27FC236}">
                <a16:creationId xmlns:a16="http://schemas.microsoft.com/office/drawing/2014/main" id="{7B6DDBA7-28A8-4D13-8101-8405878FC4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6829" y="3236134"/>
            <a:ext cx="1586414" cy="134585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2096604-E8E7-4087-AC0E-812B1AAB0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9785" y="4126851"/>
            <a:ext cx="1425924" cy="2209178"/>
          </a:xfrm>
          <a:prstGeom prst="rect">
            <a:avLst/>
          </a:prstGeom>
        </p:spPr>
      </p:pic>
      <p:sp>
        <p:nvSpPr>
          <p:cNvPr id="13" name="TextBox 12">
            <a:extLst>
              <a:ext uri="{FF2B5EF4-FFF2-40B4-BE49-F238E27FC236}">
                <a16:creationId xmlns:a16="http://schemas.microsoft.com/office/drawing/2014/main" id="{CD66F6C2-BD5A-4653-923C-D188EBF12794}"/>
              </a:ext>
            </a:extLst>
          </p:cNvPr>
          <p:cNvSpPr txBox="1"/>
          <p:nvPr/>
        </p:nvSpPr>
        <p:spPr>
          <a:xfrm>
            <a:off x="5885667" y="2192250"/>
            <a:ext cx="2307775" cy="400110"/>
          </a:xfrm>
          <a:prstGeom prst="rect">
            <a:avLst/>
          </a:prstGeom>
          <a:noFill/>
        </p:spPr>
        <p:txBody>
          <a:bodyPr wrap="square" rtlCol="0">
            <a:spAutoFit/>
          </a:bodyPr>
          <a:lstStyle/>
          <a:p>
            <a:pPr fontAlgn="base">
              <a:spcBef>
                <a:spcPct val="0"/>
              </a:spcBef>
              <a:spcAft>
                <a:spcPct val="0"/>
              </a:spcAft>
            </a:pPr>
            <a:r>
              <a:rPr lang="en-AU" sz="2000" i="1" dirty="0">
                <a:solidFill>
                  <a:srgbClr val="FF0000"/>
                </a:solidFill>
                <a:latin typeface="Arial" charset="0"/>
                <a:ea typeface="ＭＳ Ｐゴシック"/>
              </a:rPr>
              <a:t>“What do you do?” </a:t>
            </a:r>
          </a:p>
        </p:txBody>
      </p:sp>
      <p:sp>
        <p:nvSpPr>
          <p:cNvPr id="14" name="Rectangular Callout 5">
            <a:extLst>
              <a:ext uri="{FF2B5EF4-FFF2-40B4-BE49-F238E27FC236}">
                <a16:creationId xmlns:a16="http://schemas.microsoft.com/office/drawing/2014/main" id="{D7894689-FFBB-447C-97EF-F47487E58246}"/>
              </a:ext>
            </a:extLst>
          </p:cNvPr>
          <p:cNvSpPr/>
          <p:nvPr/>
        </p:nvSpPr>
        <p:spPr>
          <a:xfrm>
            <a:off x="3551814" y="4424517"/>
            <a:ext cx="1541297" cy="1015663"/>
          </a:xfrm>
          <a:prstGeom prst="wedgeRectCallout">
            <a:avLst>
              <a:gd name="adj1" fmla="val -93680"/>
              <a:gd name="adj2" fmla="val -35246"/>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AU">
              <a:solidFill>
                <a:prstClr val="white"/>
              </a:solidFill>
              <a:latin typeface="Corbel"/>
            </a:endParaRPr>
          </a:p>
        </p:txBody>
      </p:sp>
      <p:sp>
        <p:nvSpPr>
          <p:cNvPr id="15" name="TextBox 14">
            <a:extLst>
              <a:ext uri="{FF2B5EF4-FFF2-40B4-BE49-F238E27FC236}">
                <a16:creationId xmlns:a16="http://schemas.microsoft.com/office/drawing/2014/main" id="{566B959C-C129-456F-A907-118B9934E266}"/>
              </a:ext>
            </a:extLst>
          </p:cNvPr>
          <p:cNvSpPr txBox="1"/>
          <p:nvPr/>
        </p:nvSpPr>
        <p:spPr>
          <a:xfrm>
            <a:off x="3576240" y="4424517"/>
            <a:ext cx="1516871" cy="1015663"/>
          </a:xfrm>
          <a:prstGeom prst="rect">
            <a:avLst/>
          </a:prstGeom>
          <a:noFill/>
        </p:spPr>
        <p:txBody>
          <a:bodyPr wrap="square" rtlCol="0">
            <a:spAutoFit/>
          </a:bodyPr>
          <a:lstStyle/>
          <a:p>
            <a:pPr algn="ctr" fontAlgn="base">
              <a:spcBef>
                <a:spcPct val="0"/>
              </a:spcBef>
              <a:spcAft>
                <a:spcPct val="0"/>
              </a:spcAft>
            </a:pPr>
            <a:r>
              <a:rPr lang="en-AU" sz="2000" i="1" dirty="0">
                <a:solidFill>
                  <a:srgbClr val="FF0000"/>
                </a:solidFill>
                <a:latin typeface="Arial" charset="0"/>
                <a:ea typeface="ＭＳ Ｐゴシック"/>
              </a:rPr>
              <a:t>“I’m helping put man on the moon”</a:t>
            </a:r>
          </a:p>
        </p:txBody>
      </p:sp>
      <p:pic>
        <p:nvPicPr>
          <p:cNvPr id="2" name="Audio 1">
            <a:hlinkClick r:id="" action="ppaction://media"/>
            <a:extLst>
              <a:ext uri="{FF2B5EF4-FFF2-40B4-BE49-F238E27FC236}">
                <a16:creationId xmlns:a16="http://schemas.microsoft.com/office/drawing/2014/main" id="{91CE50E8-67FF-48AC-9A9A-98E7DEA673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05909505"/>
      </p:ext>
    </p:extLst>
  </p:cSld>
  <p:clrMapOvr>
    <a:masterClrMapping/>
  </p:clrMapOvr>
  <mc:AlternateContent xmlns:mc="http://schemas.openxmlformats.org/markup-compatibility/2006" xmlns:p14="http://schemas.microsoft.com/office/powerpoint/2010/main">
    <mc:Choice Requires="p14">
      <p:transition spd="slow" p14:dur="2000" advTm="99299"/>
    </mc:Choice>
    <mc:Fallback xmlns="">
      <p:transition spd="slow" advTm="99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149099"/>
            <a:ext cx="9095332" cy="1200329"/>
          </a:xfrm>
          <a:prstGeom prst="rect">
            <a:avLst/>
          </a:prstGeom>
          <a:solidFill>
            <a:schemeClr val="tx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Understanding the Importance of effective teams </a:t>
            </a:r>
          </a:p>
        </p:txBody>
      </p:sp>
      <p:sp>
        <p:nvSpPr>
          <p:cNvPr id="7" name="TextBox 6">
            <a:extLst>
              <a:ext uri="{FF2B5EF4-FFF2-40B4-BE49-F238E27FC236}">
                <a16:creationId xmlns:a16="http://schemas.microsoft.com/office/drawing/2014/main" id="{22004F58-2C2A-432A-9431-3A0ABE670C41}"/>
              </a:ext>
            </a:extLst>
          </p:cNvPr>
          <p:cNvSpPr txBox="1"/>
          <p:nvPr/>
        </p:nvSpPr>
        <p:spPr>
          <a:xfrm>
            <a:off x="304800" y="1432037"/>
            <a:ext cx="11176000" cy="5940088"/>
          </a:xfrm>
          <a:prstGeom prst="rect">
            <a:avLst/>
          </a:prstGeom>
          <a:noFill/>
        </p:spPr>
        <p:txBody>
          <a:bodyPr wrap="square" rtlCol="0">
            <a:spAutoFit/>
          </a:bodyPr>
          <a:lstStyle/>
          <a:p>
            <a:r>
              <a:rPr lang="en-AU" sz="3200" b="1" u="sng" dirty="0"/>
              <a:t>Cohesiveness:</a:t>
            </a:r>
          </a:p>
          <a:p>
            <a:endParaRPr lang="en-AU" sz="2400" b="1" dirty="0"/>
          </a:p>
          <a:p>
            <a:r>
              <a:rPr lang="en-US" sz="2400" b="1" dirty="0"/>
              <a:t>Openness – </a:t>
            </a:r>
            <a:r>
              <a:rPr lang="en-US" sz="2400" dirty="0"/>
              <a:t>Team members need to be willing to get to know each other and open up about themselves, so they realise that they all have diverse backgrounds and interests. This helps them to be more open to new ideas and differing viewpoints.</a:t>
            </a:r>
          </a:p>
          <a:p>
            <a:endParaRPr lang="en-US" sz="2400" dirty="0"/>
          </a:p>
          <a:p>
            <a:r>
              <a:rPr lang="en-US" sz="2400" b="1" dirty="0"/>
              <a:t>Trust – </a:t>
            </a:r>
            <a:r>
              <a:rPr lang="en-US" sz="2400" dirty="0"/>
              <a:t>Team members need to trust each other enough to be comfortable with sharing ideas and feelings. As this trust builds, team members learn to be honest and respectful in their approach to each other.</a:t>
            </a:r>
          </a:p>
          <a:p>
            <a:endParaRPr lang="en-US" sz="2400" dirty="0"/>
          </a:p>
          <a:p>
            <a:r>
              <a:rPr lang="en-US" sz="2400" b="1" dirty="0"/>
              <a:t>Respect – </a:t>
            </a:r>
            <a:r>
              <a:rPr lang="en-US" sz="2400" dirty="0"/>
              <a:t>It is important for the team not to focus on who to blame when something goes wrong, instead they need to work out how to fix it and how to learn from the mistake. Constructive feedback and mutual respect rather than blame will help a team achieve results much faster.</a:t>
            </a:r>
            <a:endParaRPr lang="en-AU" sz="2400" dirty="0"/>
          </a:p>
          <a:p>
            <a:endParaRPr lang="en-AU" dirty="0"/>
          </a:p>
          <a:p>
            <a:endParaRPr lang="en-AU" dirty="0"/>
          </a:p>
        </p:txBody>
      </p:sp>
      <p:pic>
        <p:nvPicPr>
          <p:cNvPr id="2" name="Audio 1">
            <a:hlinkClick r:id="" action="ppaction://media"/>
            <a:extLst>
              <a:ext uri="{FF2B5EF4-FFF2-40B4-BE49-F238E27FC236}">
                <a16:creationId xmlns:a16="http://schemas.microsoft.com/office/drawing/2014/main" id="{D4435259-8F0D-4818-9EA0-F9978D4D3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78779250"/>
      </p:ext>
    </p:extLst>
  </p:cSld>
  <p:clrMapOvr>
    <a:masterClrMapping/>
  </p:clrMapOvr>
  <p:transition advTm="994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0" y="97817"/>
            <a:ext cx="12192000"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GUIDELINES FOR FOCUSING ON &amp; TROUBLESHOOTING GROUP WORK</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190314"/>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Increased productivity and performance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solidFill>
                  <a:prstClr val="black"/>
                </a:solidFill>
                <a:latin typeface="Arial"/>
                <a:ea typeface="ＭＳ Ｐゴシック"/>
                <a:cs typeface="Arial"/>
              </a:rPr>
              <a:t>Skills development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solidFill>
                  <a:prstClr val="black"/>
                </a:solidFill>
                <a:latin typeface="Arial"/>
                <a:ea typeface="ＭＳ Ｐゴシック"/>
                <a:cs typeface="Arial"/>
              </a:rPr>
              <a:t>Knowing more about yourself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lang="en-US" sz="2000" dirty="0">
              <a:solidFill>
                <a:prstClr val="black"/>
              </a:solidFill>
              <a:latin typeface="Arial"/>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Unfair division or take-up of labour between different group members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Conflict between different group members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Tackling inappropriate tasks as a whole group</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Be aware of the limitations of group activity and don't be afraid to delegate responsibility for particular tasks to individuals</a:t>
            </a:r>
          </a:p>
        </p:txBody>
      </p:sp>
      <p:pic>
        <p:nvPicPr>
          <p:cNvPr id="2" name="Audio 1">
            <a:hlinkClick r:id="" action="ppaction://media"/>
            <a:extLst>
              <a:ext uri="{FF2B5EF4-FFF2-40B4-BE49-F238E27FC236}">
                <a16:creationId xmlns:a16="http://schemas.microsoft.com/office/drawing/2014/main" id="{7CCCB54B-C9E7-4B84-A4D1-11937B32E7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55946888"/>
      </p:ext>
    </p:extLst>
  </p:cSld>
  <p:clrMapOvr>
    <a:masterClrMapping/>
  </p:clrMapOvr>
  <mc:AlternateContent xmlns:mc="http://schemas.openxmlformats.org/markup-compatibility/2006" xmlns:p14="http://schemas.microsoft.com/office/powerpoint/2010/main">
    <mc:Choice Requires="p14">
      <p:transition spd="slow" p14:dur="2000" advTm="430459"/>
    </mc:Choice>
    <mc:Fallback xmlns="">
      <p:transition spd="slow" advTm="43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19836" y="415317"/>
            <a:ext cx="11595963"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PSYCHOMETRIC TESTING</a:t>
            </a:r>
          </a:p>
        </p:txBody>
      </p:sp>
      <p:sp>
        <p:nvSpPr>
          <p:cNvPr id="4" name="TextBox 3">
            <a:extLst>
              <a:ext uri="{FF2B5EF4-FFF2-40B4-BE49-F238E27FC236}">
                <a16:creationId xmlns:a16="http://schemas.microsoft.com/office/drawing/2014/main" id="{49A325CE-436B-4419-B38C-41FD80459003}"/>
              </a:ext>
            </a:extLst>
          </p:cNvPr>
          <p:cNvSpPr txBox="1"/>
          <p:nvPr/>
        </p:nvSpPr>
        <p:spPr>
          <a:xfrm>
            <a:off x="495300" y="1503387"/>
            <a:ext cx="11398681" cy="3595856"/>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Psychometric tests include </a:t>
            </a:r>
            <a:r>
              <a:rPr kumimoji="0" lang="en-US" sz="2000" b="0" i="0" u="none" strike="noStrike" kern="1200" cap="none" spc="0" normalizeH="0" baseline="0" noProof="0" dirty="0">
                <a:ln>
                  <a:noFill/>
                </a:ln>
                <a:solidFill>
                  <a:srgbClr val="002060"/>
                </a:solidFill>
                <a:effectLst/>
                <a:highlight>
                  <a:srgbClr val="00FFFF"/>
                </a:highlight>
                <a:uLnTx/>
                <a:uFillTx/>
                <a:latin typeface="Arial"/>
                <a:ea typeface="ＭＳ Ｐゴシック"/>
                <a:cs typeface="Arial"/>
              </a:rPr>
              <a:t>personality profiles, reasoning tests, motivation questionnaires, and ability assessments. </a:t>
            </a:r>
          </a:p>
          <a:p>
            <a:pPr marL="285750" indent="-285750" fontAlgn="base">
              <a:lnSpc>
                <a:spcPct val="150000"/>
              </a:lnSpc>
              <a:spcBef>
                <a:spcPct val="0"/>
              </a:spcBef>
              <a:spcAft>
                <a:spcPct val="0"/>
              </a:spcAft>
              <a:buFont typeface="Wingdings" panose="05000000000000000000" pitchFamily="2" charset="2"/>
              <a:buChar cha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An increasing number of firms use psychometric tests to gather vital information from potential and current employees.  </a:t>
            </a:r>
          </a:p>
          <a:p>
            <a:pPr marL="285750" indent="-285750" fontAlgn="base">
              <a:lnSpc>
                <a:spcPct val="150000"/>
              </a:lnSpc>
              <a:spcBef>
                <a:spcPct val="0"/>
              </a:spcBef>
              <a:spcAft>
                <a:spcPct val="0"/>
              </a:spcAft>
              <a:buFont typeface="Wingdings" panose="05000000000000000000" pitchFamily="2" charset="2"/>
              <a:buChar cha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They are using psychometric (personality) tests for:</a:t>
            </a:r>
          </a:p>
          <a:p>
            <a:pPr marL="742950" lvl="1" indent="-28575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rgbClr val="002060"/>
                </a:solidFill>
                <a:effectLst/>
                <a:highlight>
                  <a:srgbClr val="00FFFF"/>
                </a:highlight>
                <a:uLnTx/>
                <a:uFillTx/>
                <a:latin typeface="Arial"/>
                <a:ea typeface="ＭＳ Ｐゴシック"/>
                <a:cs typeface="Arial"/>
              </a:rPr>
              <a:t>Graduate recruitment</a:t>
            </a:r>
          </a:p>
          <a:p>
            <a:pPr marL="742950" lvl="1" indent="-28575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rgbClr val="002060"/>
                </a:solidFill>
                <a:effectLst/>
                <a:highlight>
                  <a:srgbClr val="00FFFF"/>
                </a:highlight>
                <a:uLnTx/>
                <a:uFillTx/>
                <a:latin typeface="Arial"/>
                <a:ea typeface="ＭＳ Ｐゴシック"/>
                <a:cs typeface="Arial"/>
              </a:rPr>
              <a:t>Building and developing teams</a:t>
            </a:r>
          </a:p>
          <a:p>
            <a:pPr marL="285750" indent="-285750" fontAlgn="base">
              <a:lnSpc>
                <a:spcPct val="150000"/>
              </a:lnSpc>
              <a:spcBef>
                <a:spcPct val="0"/>
              </a:spcBef>
              <a:spcAft>
                <a:spcPct val="0"/>
              </a:spcAft>
              <a:buFont typeface="Wingdings" panose="05000000000000000000" pitchFamily="2" charset="2"/>
              <a:buChar char="§"/>
            </a:pPr>
            <a:endParaRPr kumimoji="0" lang="en-US"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5" name="Picture 4">
            <a:extLst>
              <a:ext uri="{FF2B5EF4-FFF2-40B4-BE49-F238E27FC236}">
                <a16:creationId xmlns:a16="http://schemas.microsoft.com/office/drawing/2014/main" id="{8EF160B4-BB47-4293-ACA1-0CC9C6E36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978" y="3466903"/>
            <a:ext cx="4714803" cy="3061479"/>
          </a:xfrm>
          <a:prstGeom prst="rect">
            <a:avLst/>
          </a:prstGeom>
          <a:effectLst>
            <a:outerShdw blurRad="50800" dist="38100" dir="2700000" algn="tl" rotWithShape="0">
              <a:prstClr val="black">
                <a:alpha val="40000"/>
              </a:prstClr>
            </a:outerShdw>
          </a:effectLst>
        </p:spPr>
      </p:pic>
      <p:pic>
        <p:nvPicPr>
          <p:cNvPr id="2" name="Audio 1">
            <a:hlinkClick r:id="" action="ppaction://media"/>
            <a:extLst>
              <a:ext uri="{FF2B5EF4-FFF2-40B4-BE49-F238E27FC236}">
                <a16:creationId xmlns:a16="http://schemas.microsoft.com/office/drawing/2014/main" id="{F6EB64B7-30C0-4685-9D83-025B3A1346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57636470"/>
      </p:ext>
    </p:extLst>
  </p:cSld>
  <p:clrMapOvr>
    <a:masterClrMapping/>
  </p:clrMapOvr>
  <mc:AlternateContent xmlns:mc="http://schemas.openxmlformats.org/markup-compatibility/2006" xmlns:p14="http://schemas.microsoft.com/office/powerpoint/2010/main">
    <mc:Choice Requires="p14">
      <p:transition spd="slow" p14:dur="2000" advTm="58791"/>
    </mc:Choice>
    <mc:Fallback xmlns="">
      <p:transition spd="slow" advTm="58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0" y="74248"/>
            <a:ext cx="12192000"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PSYCHOMETRIC TESTING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MYERS-BRIGGS TYPE INDICATOR® (MBTI)</a:t>
            </a:r>
          </a:p>
        </p:txBody>
      </p:sp>
      <p:sp>
        <p:nvSpPr>
          <p:cNvPr id="4" name="TextBox 3">
            <a:extLst>
              <a:ext uri="{FF2B5EF4-FFF2-40B4-BE49-F238E27FC236}">
                <a16:creationId xmlns:a16="http://schemas.microsoft.com/office/drawing/2014/main" id="{49A325CE-436B-4419-B38C-41FD80459003}"/>
              </a:ext>
            </a:extLst>
          </p:cNvPr>
          <p:cNvSpPr txBox="1"/>
          <p:nvPr/>
        </p:nvSpPr>
        <p:spPr>
          <a:xfrm>
            <a:off x="495301" y="1731987"/>
            <a:ext cx="6629400" cy="4928978"/>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A</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questionnaire designed to make psychological types understandable and useful in our everyday lives. </a:t>
            </a:r>
          </a:p>
          <a:p>
            <a:pPr marL="285750" indent="-285750" fontAlgn="base">
              <a:lnSpc>
                <a:spcPct val="150000"/>
              </a:lnSpc>
              <a:spcBef>
                <a:spcPct val="0"/>
              </a:spcBef>
              <a:spcAft>
                <a:spcPct val="0"/>
              </a:spcAft>
              <a:buFont typeface="Wingdings" panose="05000000000000000000" pitchFamily="2" charset="2"/>
              <a:buChar cha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MBTI results identify valuable differences between people – differences that can be the source of misunderstanding and miscommunication.</a:t>
            </a:r>
          </a:p>
          <a:p>
            <a:pPr marL="285750" indent="-285750" fontAlgn="base">
              <a:lnSpc>
                <a:spcPct val="150000"/>
              </a:lnSpc>
              <a:spcBef>
                <a:spcPct val="0"/>
              </a:spcBef>
              <a:spcAft>
                <a:spcPct val="0"/>
              </a:spcAft>
              <a:buFont typeface="Wingdings" panose="05000000000000000000" pitchFamily="2" charset="2"/>
              <a:buChar cha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Eight personality type preferences:</a:t>
            </a:r>
          </a:p>
          <a:p>
            <a:pPr marL="800100" lvl="1" indent="-34290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E</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xtraversion vs </a:t>
            </a: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I</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ntroversion</a:t>
            </a:r>
          </a:p>
          <a:p>
            <a:pPr marL="800100" lvl="1" indent="-34290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S</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ensing vs </a:t>
            </a:r>
            <a:r>
              <a:rPr kumimoji="0" lang="en-US" b="0" i="0" u="none" strike="noStrike" kern="1200" cap="none" spc="0" normalizeH="0" baseline="0" noProof="0" dirty="0" err="1">
                <a:ln>
                  <a:noFill/>
                </a:ln>
                <a:solidFill>
                  <a:prstClr val="black"/>
                </a:solidFill>
                <a:effectLst/>
                <a:uLnTx/>
                <a:uFillTx/>
                <a:latin typeface="Arial"/>
                <a:ea typeface="ＭＳ Ｐゴシック"/>
                <a:cs typeface="Arial"/>
              </a:rPr>
              <a:t>i</a:t>
            </a:r>
            <a:r>
              <a:rPr kumimoji="0" lang="en-US" b="0" i="0" u="none" strike="noStrike" kern="1200" cap="none" spc="0" normalizeH="0" baseline="0" noProof="0" dirty="0" err="1">
                <a:ln>
                  <a:noFill/>
                </a:ln>
                <a:solidFill>
                  <a:schemeClr val="bg1"/>
                </a:solidFill>
                <a:effectLst/>
                <a:highlight>
                  <a:srgbClr val="FF0000"/>
                </a:highlight>
                <a:uLnTx/>
                <a:uFillTx/>
                <a:latin typeface="Arial"/>
                <a:ea typeface="ＭＳ Ｐゴシック"/>
                <a:cs typeface="Arial"/>
              </a:rPr>
              <a:t>N</a:t>
            </a:r>
            <a:r>
              <a:rPr kumimoji="0" lang="en-US" b="0" i="0" u="none" strike="noStrike" kern="1200" cap="none" spc="0" normalizeH="0" baseline="0" noProof="0" dirty="0" err="1">
                <a:ln>
                  <a:noFill/>
                </a:ln>
                <a:solidFill>
                  <a:prstClr val="black"/>
                </a:solidFill>
                <a:effectLst/>
                <a:uLnTx/>
                <a:uFillTx/>
                <a:latin typeface="Arial"/>
                <a:ea typeface="ＭＳ Ｐゴシック"/>
                <a:cs typeface="Arial"/>
              </a:rPr>
              <a:t>tuition</a:t>
            </a:r>
            <a:endParaRPr kumimoji="0" lang="en-US" b="0" i="0" u="none" strike="noStrike" kern="1200" cap="none" spc="0" normalizeH="0" baseline="0" noProof="0" dirty="0">
              <a:ln>
                <a:noFill/>
              </a:ln>
              <a:solidFill>
                <a:prstClr val="black"/>
              </a:solidFill>
              <a:effectLst/>
              <a:uLnTx/>
              <a:uFillTx/>
              <a:latin typeface="Arial"/>
              <a:ea typeface="ＭＳ Ｐゴシック"/>
              <a:cs typeface="Arial"/>
            </a:endParaRPr>
          </a:p>
          <a:p>
            <a:pPr marL="800100" lvl="1" indent="-34290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T</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hinking vs </a:t>
            </a: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F</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eeling</a:t>
            </a:r>
          </a:p>
          <a:p>
            <a:pPr marL="800100" lvl="1" indent="-34290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J</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udgment vs </a:t>
            </a:r>
            <a:r>
              <a:rPr kumimoji="0" lang="en-US" b="0" i="0" u="none" strike="noStrike" kern="1200" cap="none" spc="0" normalizeH="0" baseline="0" noProof="0" dirty="0">
                <a:ln>
                  <a:noFill/>
                </a:ln>
                <a:solidFill>
                  <a:schemeClr val="bg1"/>
                </a:solidFill>
                <a:effectLst/>
                <a:highlight>
                  <a:srgbClr val="FF0000"/>
                </a:highlight>
                <a:uLnTx/>
                <a:uFillTx/>
                <a:latin typeface="Arial"/>
                <a:ea typeface="ＭＳ Ｐゴシック"/>
                <a:cs typeface="Arial"/>
              </a:rPr>
              <a:t>P</a:t>
            </a: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erception </a:t>
            </a:r>
          </a:p>
          <a:p>
            <a:pPr fontAlgn="base">
              <a:lnSpc>
                <a:spcPct val="150000"/>
              </a:lnSpc>
              <a:spcBef>
                <a:spcPct val="0"/>
              </a:spcBef>
              <a:spcAft>
                <a:spcPct val="0"/>
              </a:spcAft>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6" name="Picture 5">
            <a:extLst>
              <a:ext uri="{FF2B5EF4-FFF2-40B4-BE49-F238E27FC236}">
                <a16:creationId xmlns:a16="http://schemas.microsoft.com/office/drawing/2014/main" id="{466B5BA2-2B45-481E-966A-6920CD55209A}"/>
              </a:ext>
            </a:extLst>
          </p:cNvPr>
          <p:cNvPicPr>
            <a:picLocks noChangeAspect="1"/>
          </p:cNvPicPr>
          <p:nvPr/>
        </p:nvPicPr>
        <p:blipFill>
          <a:blip r:embed="rId4"/>
          <a:stretch>
            <a:fillRect/>
          </a:stretch>
        </p:blipFill>
        <p:spPr>
          <a:xfrm>
            <a:off x="7550329" y="1990484"/>
            <a:ext cx="4146370" cy="4416448"/>
          </a:xfrm>
          <a:prstGeom prst="rect">
            <a:avLst/>
          </a:prstGeom>
        </p:spPr>
      </p:pic>
      <p:pic>
        <p:nvPicPr>
          <p:cNvPr id="2" name="Audio 1">
            <a:hlinkClick r:id="" action="ppaction://media"/>
            <a:extLst>
              <a:ext uri="{FF2B5EF4-FFF2-40B4-BE49-F238E27FC236}">
                <a16:creationId xmlns:a16="http://schemas.microsoft.com/office/drawing/2014/main" id="{802BACA2-1423-4740-A9C9-D2786D8DB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07513690"/>
      </p:ext>
    </p:extLst>
  </p:cSld>
  <p:clrMapOvr>
    <a:masterClrMapping/>
  </p:clrMapOvr>
  <mc:AlternateContent xmlns:mc="http://schemas.openxmlformats.org/markup-compatibility/2006" xmlns:p14="http://schemas.microsoft.com/office/powerpoint/2010/main">
    <mc:Choice Requires="p14">
      <p:transition spd="slow" p14:dur="2000" advTm="113960"/>
    </mc:Choice>
    <mc:Fallback xmlns="">
      <p:transition spd="slow" advTm="113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0" y="74248"/>
            <a:ext cx="12192000" cy="107721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YOUR CONVENOR’S, FEMALE STUDENTS &amp; MALE STUDENTS / MYERS-BRIGGS TYPE INDICATOR® (MBTI)</a:t>
            </a:r>
          </a:p>
        </p:txBody>
      </p:sp>
      <p:pic>
        <p:nvPicPr>
          <p:cNvPr id="7" name="Picture 6">
            <a:extLst>
              <a:ext uri="{FF2B5EF4-FFF2-40B4-BE49-F238E27FC236}">
                <a16:creationId xmlns:a16="http://schemas.microsoft.com/office/drawing/2014/main" id="{12C2AE70-9B80-48FA-AFCC-F5EEAE7F5A33}"/>
              </a:ext>
            </a:extLst>
          </p:cNvPr>
          <p:cNvPicPr>
            <a:picLocks noChangeAspect="1"/>
          </p:cNvPicPr>
          <p:nvPr/>
        </p:nvPicPr>
        <p:blipFill>
          <a:blip r:embed="rId4"/>
          <a:stretch>
            <a:fillRect/>
          </a:stretch>
        </p:blipFill>
        <p:spPr>
          <a:xfrm>
            <a:off x="1600200" y="1506402"/>
            <a:ext cx="9056687" cy="5300798"/>
          </a:xfrm>
          <a:prstGeom prst="rect">
            <a:avLst/>
          </a:prstGeom>
        </p:spPr>
      </p:pic>
      <p:pic>
        <p:nvPicPr>
          <p:cNvPr id="3" name="Audio 2">
            <a:hlinkClick r:id="" action="ppaction://media"/>
            <a:extLst>
              <a:ext uri="{FF2B5EF4-FFF2-40B4-BE49-F238E27FC236}">
                <a16:creationId xmlns:a16="http://schemas.microsoft.com/office/drawing/2014/main" id="{15901046-2B82-4774-A9E5-5B9FCBBB0B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15555107"/>
      </p:ext>
    </p:extLst>
  </p:cSld>
  <p:clrMapOvr>
    <a:masterClrMapping/>
  </p:clrMapOvr>
  <mc:AlternateContent xmlns:mc="http://schemas.openxmlformats.org/markup-compatibility/2006" xmlns:p14="http://schemas.microsoft.com/office/powerpoint/2010/main">
    <mc:Choice Requires="p14">
      <p:transition spd="slow" p14:dur="2000" advTm="60972"/>
    </mc:Choice>
    <mc:Fallback xmlns="">
      <p:transition spd="slow" advTm="6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0" y="74248"/>
            <a:ext cx="12192000"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YOUR CONVENOR’S,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 MYERS-BRIGGS TYPE INDICATOR® (MBTI)</a:t>
            </a:r>
          </a:p>
        </p:txBody>
      </p:sp>
      <p:pic>
        <p:nvPicPr>
          <p:cNvPr id="4" name="Picture 3">
            <a:extLst>
              <a:ext uri="{FF2B5EF4-FFF2-40B4-BE49-F238E27FC236}">
                <a16:creationId xmlns:a16="http://schemas.microsoft.com/office/drawing/2014/main" id="{6C36CD55-A7C5-42F6-A7C1-25ED4E75617D}"/>
              </a:ext>
            </a:extLst>
          </p:cNvPr>
          <p:cNvPicPr>
            <a:picLocks noChangeAspect="1"/>
          </p:cNvPicPr>
          <p:nvPr/>
        </p:nvPicPr>
        <p:blipFill>
          <a:blip r:embed="rId4"/>
          <a:stretch>
            <a:fillRect/>
          </a:stretch>
        </p:blipFill>
        <p:spPr>
          <a:xfrm>
            <a:off x="2294342" y="1655676"/>
            <a:ext cx="7002057" cy="4885798"/>
          </a:xfrm>
          <a:prstGeom prst="rect">
            <a:avLst/>
          </a:prstGeom>
        </p:spPr>
      </p:pic>
      <p:pic>
        <p:nvPicPr>
          <p:cNvPr id="3" name="Audio 2">
            <a:hlinkClick r:id="" action="ppaction://media"/>
            <a:extLst>
              <a:ext uri="{FF2B5EF4-FFF2-40B4-BE49-F238E27FC236}">
                <a16:creationId xmlns:a16="http://schemas.microsoft.com/office/drawing/2014/main" id="{92511BA6-1DB3-4A45-8033-BF35D12CAB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46790287"/>
      </p:ext>
    </p:extLst>
  </p:cSld>
  <p:clrMapOvr>
    <a:masterClrMapping/>
  </p:clrMapOvr>
  <mc:AlternateContent xmlns:mc="http://schemas.openxmlformats.org/markup-compatibility/2006" xmlns:p14="http://schemas.microsoft.com/office/powerpoint/2010/main">
    <mc:Choice Requires="p14">
      <p:transition spd="slow" p14:dur="2000" advTm="29955"/>
    </mc:Choice>
    <mc:Fallback xmlns="">
      <p:transition spd="slow" advTm="2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1" y="96763"/>
            <a:ext cx="12192000"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BEING A NEW GROUP BUT THINKING LIKE 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LONG-TERM ESTABLISHED GROUP IS THE TRICK. </a:t>
            </a:r>
          </a:p>
        </p:txBody>
      </p:sp>
      <p:sp>
        <p:nvSpPr>
          <p:cNvPr id="4" name="TextBox 3">
            <a:extLst>
              <a:ext uri="{FF2B5EF4-FFF2-40B4-BE49-F238E27FC236}">
                <a16:creationId xmlns:a16="http://schemas.microsoft.com/office/drawing/2014/main" id="{49A325CE-436B-4419-B38C-41FD80459003}"/>
              </a:ext>
            </a:extLst>
          </p:cNvPr>
          <p:cNvSpPr txBox="1"/>
          <p:nvPr/>
        </p:nvSpPr>
        <p:spPr>
          <a:xfrm>
            <a:off x="298018" y="1503387"/>
            <a:ext cx="11595963" cy="5113644"/>
          </a:xfrm>
          <a:prstGeom prst="rect">
            <a:avLst/>
          </a:prstGeom>
          <a:noFill/>
        </p:spPr>
        <p:txBody>
          <a:bodyPr wrap="square" rtlCol="0">
            <a:spAutoFit/>
          </a:bodyPr>
          <a:lstStyle/>
          <a:p>
            <a:pPr marL="285750" indent="-285750" fontAlgn="base">
              <a:lnSpc>
                <a:spcPct val="150000"/>
              </a:lnSpc>
              <a:spcBef>
                <a:spcPct val="0"/>
              </a:spcBef>
              <a:spcAft>
                <a:spcPct val="0"/>
              </a:spcAft>
              <a:buFont typeface="Courier New" panose="02070309020205020404" pitchFamily="49" charset="0"/>
              <a:buChar char="o"/>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New groups tend to have a lower sense of trust in and attraction to the group</a:t>
            </a:r>
          </a:p>
          <a:p>
            <a:pPr marL="285750" indent="-28575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a:ea typeface="ＭＳ Ｐゴシック"/>
                <a:cs typeface="Arial"/>
              </a:rPr>
              <a:t>Members of new groups tend to exhibit little identification with the group or its goals and are motivated primarily by self-interest</a:t>
            </a:r>
          </a:p>
          <a:p>
            <a:pPr marL="285750" indent="-28575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a:ea typeface="ＭＳ Ｐゴシック"/>
                <a:cs typeface="Arial"/>
              </a:rPr>
              <a:t>Members of long-term groups exhibit high levels of identification with the group and its goals and are mutually supportive.</a:t>
            </a:r>
          </a:p>
          <a:p>
            <a:pPr marL="285750" indent="-28575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a:ea typeface="ＭＳ Ｐゴシック"/>
                <a:cs typeface="Arial"/>
              </a:rPr>
              <a:t>Members of new groups tend to base their perceptions of the abilities and skills of others on stereotypes</a:t>
            </a:r>
          </a:p>
          <a:p>
            <a:pPr marL="285750" indent="-28575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a:ea typeface="ＭＳ Ｐゴシック"/>
                <a:cs typeface="Arial"/>
              </a:rPr>
              <a:t>Members of long-term groups have a higher level of awareness of the actual skills and abilities of their team-mates</a:t>
            </a:r>
          </a:p>
          <a:p>
            <a:pPr marL="285750" indent="-28575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a:ea typeface="ＭＳ Ｐゴシック"/>
                <a:cs typeface="Arial"/>
              </a:rPr>
              <a:t>Communication, focus areas of agreements, conflict resolution and combining of resources are also important consideration to think like a long-term team in a short amount of time.</a:t>
            </a:r>
          </a:p>
        </p:txBody>
      </p:sp>
      <p:pic>
        <p:nvPicPr>
          <p:cNvPr id="3" name="Audio 2">
            <a:hlinkClick r:id="" action="ppaction://media"/>
            <a:extLst>
              <a:ext uri="{FF2B5EF4-FFF2-40B4-BE49-F238E27FC236}">
                <a16:creationId xmlns:a16="http://schemas.microsoft.com/office/drawing/2014/main" id="{50CF189C-9BD2-4625-A18A-5421663447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10574521"/>
      </p:ext>
    </p:extLst>
  </p:cSld>
  <p:clrMapOvr>
    <a:masterClrMapping/>
  </p:clrMapOvr>
  <mc:AlternateContent xmlns:mc="http://schemas.openxmlformats.org/markup-compatibility/2006" xmlns:p14="http://schemas.microsoft.com/office/powerpoint/2010/main">
    <mc:Choice Requires="p14">
      <p:transition spd="slow" p14:dur="2000" advTm="247962"/>
    </mc:Choice>
    <mc:Fallback xmlns="">
      <p:transition spd="slow" advTm="24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3809ED-A186-401B-8B5C-F39842AA896B}"/>
              </a:ext>
            </a:extLst>
          </p:cNvPr>
          <p:cNvSpPr/>
          <p:nvPr/>
        </p:nvSpPr>
        <p:spPr>
          <a:xfrm>
            <a:off x="288174" y="387907"/>
            <a:ext cx="9862457" cy="646331"/>
          </a:xfrm>
          <a:prstGeom prst="rect">
            <a:avLst/>
          </a:prstGeom>
        </p:spPr>
        <p:txBody>
          <a:bodyPr wrap="square">
            <a:spAutoFit/>
          </a:bodyPr>
          <a:lstStyle/>
          <a:p>
            <a:pPr marL="118872" indent="0">
              <a:lnSpc>
                <a:spcPct val="100000"/>
              </a:lnSpc>
              <a:spcBef>
                <a:spcPts val="600"/>
              </a:spcBef>
              <a:spcAft>
                <a:spcPts val="600"/>
              </a:spcAft>
              <a:buNone/>
            </a:pPr>
            <a:r>
              <a:rPr lang="en-AU" sz="3600" b="1" dirty="0">
                <a:solidFill>
                  <a:schemeClr val="bg1"/>
                </a:solidFill>
                <a:latin typeface="Calibri Light" panose="020F0302020204030204" pitchFamily="34" charset="0"/>
                <a:cs typeface="Calibri Light" panose="020F0302020204030204" pitchFamily="34" charset="0"/>
              </a:rPr>
              <a:t>Professional Capabilities for a Digital World</a:t>
            </a:r>
          </a:p>
        </p:txBody>
      </p:sp>
      <p:sp>
        <p:nvSpPr>
          <p:cNvPr id="12" name="Rectangle 11">
            <a:extLst>
              <a:ext uri="{FF2B5EF4-FFF2-40B4-BE49-F238E27FC236}">
                <a16:creationId xmlns:a16="http://schemas.microsoft.com/office/drawing/2014/main" id="{21C911A0-D7F1-4CAD-971B-8B7C18DB9164}"/>
              </a:ext>
            </a:extLst>
          </p:cNvPr>
          <p:cNvSpPr/>
          <p:nvPr/>
        </p:nvSpPr>
        <p:spPr>
          <a:xfrm>
            <a:off x="288174" y="1549724"/>
            <a:ext cx="10202487" cy="5009833"/>
          </a:xfrm>
          <a:prstGeom prst="rect">
            <a:avLst/>
          </a:prstGeom>
        </p:spPr>
        <p:txBody>
          <a:bodyPr wrap="square">
            <a:spAutoFit/>
          </a:bodyPr>
          <a:lstStyle/>
          <a:p>
            <a:pPr fontAlgn="base">
              <a:lnSpc>
                <a:spcPct val="150000"/>
              </a:lnSpc>
              <a:spcBef>
                <a:spcPct val="0"/>
              </a:spcBef>
              <a:spcAft>
                <a:spcPct val="0"/>
              </a:spcAft>
            </a:pPr>
            <a:r>
              <a:rPr lang="en-AU" sz="2400" b="1" dirty="0">
                <a:highlight>
                  <a:srgbClr val="00FFFF"/>
                </a:highlight>
                <a:latin typeface="Arial" charset="0"/>
                <a:ea typeface="ＭＳ Ｐゴシック"/>
              </a:rPr>
              <a:t>What we will be covering.</a:t>
            </a: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Evolution of the term ‘group dynamics’</a:t>
            </a: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Groups and Teams</a:t>
            </a: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Roles within groups</a:t>
            </a: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Roles aligning to an organisation’s mission and vision</a:t>
            </a:r>
          </a:p>
          <a:p>
            <a:pPr marL="342900" indent="-342900" fontAlgn="base">
              <a:lnSpc>
                <a:spcPct val="150000"/>
              </a:lnSpc>
              <a:spcBef>
                <a:spcPct val="0"/>
              </a:spcBef>
              <a:spcAft>
                <a:spcPct val="0"/>
              </a:spcAft>
              <a:buFont typeface="Wingdings" panose="05000000000000000000" pitchFamily="2" charset="2"/>
              <a:buChar char="§"/>
            </a:pPr>
            <a:r>
              <a:rPr lang="en-US" sz="2400" dirty="0">
                <a:solidFill>
                  <a:prstClr val="black"/>
                </a:solidFill>
                <a:latin typeface="Arial" charset="0"/>
                <a:ea typeface="ＭＳ Ｐゴシック"/>
              </a:rPr>
              <a:t>Guidelines for focusing on &amp; troubleshooting group work</a:t>
            </a:r>
            <a:endParaRPr lang="en-AU" sz="2400" dirty="0">
              <a:solidFill>
                <a:prstClr val="black"/>
              </a:solidFill>
              <a:latin typeface="Arial" charset="0"/>
              <a:ea typeface="ＭＳ Ｐゴシック"/>
            </a:endParaRP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Psychometric testing</a:t>
            </a:r>
          </a:p>
          <a:p>
            <a:pPr marL="342900" indent="-342900" fontAlgn="base">
              <a:lnSpc>
                <a:spcPct val="150000"/>
              </a:lnSpc>
              <a:spcBef>
                <a:spcPct val="0"/>
              </a:spcBef>
              <a:spcAft>
                <a:spcPct val="0"/>
              </a:spcAft>
              <a:buFont typeface="Wingdings" panose="05000000000000000000" pitchFamily="2" charset="2"/>
              <a:buChar char="§"/>
            </a:pPr>
            <a:r>
              <a:rPr lang="en-AU" sz="2400" dirty="0">
                <a:solidFill>
                  <a:prstClr val="black"/>
                </a:solidFill>
                <a:latin typeface="Arial" charset="0"/>
                <a:ea typeface="ＭＳ Ｐゴシック"/>
              </a:rPr>
              <a:t>Myers-Briggs Indicator Type (MBTI)</a:t>
            </a:r>
          </a:p>
          <a:p>
            <a:pPr marL="342900" indent="-342900" fontAlgn="base">
              <a:lnSpc>
                <a:spcPct val="150000"/>
              </a:lnSpc>
              <a:spcBef>
                <a:spcPct val="0"/>
              </a:spcBef>
              <a:spcAft>
                <a:spcPct val="0"/>
              </a:spcAft>
              <a:buFont typeface="Wingdings" panose="05000000000000000000" pitchFamily="2" charset="2"/>
              <a:buChar char="§"/>
            </a:pPr>
            <a:r>
              <a:rPr lang="en-US" sz="2400" dirty="0">
                <a:solidFill>
                  <a:prstClr val="black"/>
                </a:solidFill>
                <a:latin typeface="Arial" charset="0"/>
                <a:ea typeface="ＭＳ Ｐゴシック"/>
              </a:rPr>
              <a:t>Being a new group but thinking like a long-term established group</a:t>
            </a:r>
            <a:endParaRPr lang="en-AU" sz="2400" dirty="0">
              <a:solidFill>
                <a:prstClr val="black"/>
              </a:solidFill>
              <a:latin typeface="Arial" charset="0"/>
              <a:ea typeface="ＭＳ Ｐゴシック"/>
            </a:endParaRPr>
          </a:p>
        </p:txBody>
      </p:sp>
      <p:pic>
        <p:nvPicPr>
          <p:cNvPr id="2" name="Audio 1">
            <a:hlinkClick r:id="" action="ppaction://media"/>
            <a:extLst>
              <a:ext uri="{FF2B5EF4-FFF2-40B4-BE49-F238E27FC236}">
                <a16:creationId xmlns:a16="http://schemas.microsoft.com/office/drawing/2014/main" id="{F9568BB4-174B-428E-BA7C-00C1A1A1E7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79329382"/>
      </p:ext>
    </p:extLst>
  </p:cSld>
  <p:clrMapOvr>
    <a:masterClrMapping/>
  </p:clrMapOvr>
  <mc:AlternateContent xmlns:mc="http://schemas.openxmlformats.org/markup-compatibility/2006" xmlns:p14="http://schemas.microsoft.com/office/powerpoint/2010/main">
    <mc:Choice Requires="p14">
      <p:transition spd="slow" p14:dur="2000" advTm="91045"/>
    </mc:Choice>
    <mc:Fallback xmlns="">
      <p:transition spd="slow" advTm="91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20700" y="415317"/>
            <a:ext cx="10033000" cy="646331"/>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2060"/>
                </a:solidFill>
                <a:effectLst/>
                <a:highlight>
                  <a:srgbClr val="00FFFF"/>
                </a:highlight>
                <a:uLnTx/>
                <a:uFillTx/>
                <a:latin typeface="Arial" charset="0"/>
                <a:ea typeface="ＭＳ Ｐゴシック"/>
                <a:cs typeface="+mn-cs"/>
              </a:rPr>
              <a:t>HAVE WE MET OUR OBJECTIVES</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266985"/>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Understood the concept of group dynamics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Comprehended the difference between teams and groups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Identified &amp; understood the types of roles within groups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Comprehended the link between roles and vision </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Understood how groups perform through cohesion &amp; collaboration</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Compared your experience with characteristics of high performing vs. dysfunctional groups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Understood the role of psychometrics as a possible indicator of group dynamics</a:t>
            </a:r>
          </a:p>
        </p:txBody>
      </p:sp>
      <p:pic>
        <p:nvPicPr>
          <p:cNvPr id="3" name="Audio 2">
            <a:hlinkClick r:id="" action="ppaction://media"/>
            <a:extLst>
              <a:ext uri="{FF2B5EF4-FFF2-40B4-BE49-F238E27FC236}">
                <a16:creationId xmlns:a16="http://schemas.microsoft.com/office/drawing/2014/main" id="{E05B0AF5-9A58-4170-A5B7-1088FDF55A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3698381"/>
      </p:ext>
    </p:extLst>
  </p:cSld>
  <p:clrMapOvr>
    <a:masterClrMapping/>
  </p:clrMapOvr>
  <mc:AlternateContent xmlns:mc="http://schemas.openxmlformats.org/markup-compatibility/2006" xmlns:p14="http://schemas.microsoft.com/office/powerpoint/2010/main">
    <mc:Choice Requires="p14">
      <p:transition spd="slow" p14:dur="2000" advTm="43962"/>
    </mc:Choice>
    <mc:Fallback xmlns="">
      <p:transition spd="slow" advTm="4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3809ED-A186-401B-8B5C-F39842AA896B}"/>
              </a:ext>
            </a:extLst>
          </p:cNvPr>
          <p:cNvSpPr/>
          <p:nvPr/>
        </p:nvSpPr>
        <p:spPr>
          <a:xfrm>
            <a:off x="146067" y="399482"/>
            <a:ext cx="9862457" cy="646331"/>
          </a:xfrm>
          <a:prstGeom prst="rect">
            <a:avLst/>
          </a:prstGeom>
        </p:spPr>
        <p:txBody>
          <a:bodyPr wrap="square">
            <a:spAutoFit/>
          </a:bodyPr>
          <a:lstStyle/>
          <a:p>
            <a:pPr marL="118872" indent="0">
              <a:lnSpc>
                <a:spcPct val="100000"/>
              </a:lnSpc>
              <a:spcBef>
                <a:spcPts val="600"/>
              </a:spcBef>
              <a:spcAft>
                <a:spcPts val="600"/>
              </a:spcAft>
              <a:buNone/>
            </a:pPr>
            <a:r>
              <a:rPr lang="en-AU" sz="3600" b="1" dirty="0">
                <a:solidFill>
                  <a:schemeClr val="bg1"/>
                </a:solidFill>
                <a:latin typeface="Calibri Light" panose="020F0302020204030204" pitchFamily="34" charset="0"/>
                <a:cs typeface="Calibri Light" panose="020F0302020204030204" pitchFamily="34" charset="0"/>
              </a:rPr>
              <a:t>Professional Capabilities for a Digital World</a:t>
            </a:r>
          </a:p>
        </p:txBody>
      </p:sp>
      <p:sp>
        <p:nvSpPr>
          <p:cNvPr id="2" name="Rectangle 1">
            <a:extLst>
              <a:ext uri="{FF2B5EF4-FFF2-40B4-BE49-F238E27FC236}">
                <a16:creationId xmlns:a16="http://schemas.microsoft.com/office/drawing/2014/main" id="{F187F1F7-D2DA-4FDC-9D0D-1C0AB26C8038}"/>
              </a:ext>
            </a:extLst>
          </p:cNvPr>
          <p:cNvSpPr/>
          <p:nvPr/>
        </p:nvSpPr>
        <p:spPr>
          <a:xfrm>
            <a:off x="146067" y="1714742"/>
            <a:ext cx="10876609" cy="4190314"/>
          </a:xfrm>
          <a:prstGeom prst="rect">
            <a:avLst/>
          </a:prstGeom>
        </p:spPr>
        <p:txBody>
          <a:bodyPr wrap="square">
            <a:spAutoFit/>
          </a:bodyPr>
          <a:lstStyle/>
          <a:p>
            <a:pPr fontAlgn="base">
              <a:lnSpc>
                <a:spcPct val="150000"/>
              </a:lnSpc>
              <a:spcBef>
                <a:spcPct val="0"/>
              </a:spcBef>
              <a:spcAft>
                <a:spcPct val="0"/>
              </a:spcAft>
            </a:pPr>
            <a:r>
              <a:rPr lang="en-AU" sz="2000" b="1" dirty="0">
                <a:highlight>
                  <a:srgbClr val="00FFFF"/>
                </a:highlight>
                <a:latin typeface="Arial" charset="0"/>
                <a:ea typeface="ＭＳ Ｐゴシック"/>
              </a:rPr>
              <a:t>Objectives of this session.</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Understand the concept of group dynamics</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Comprehend the difference between teams and groups</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Identify &amp; understand the types of roles within groups</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Comprehend the link between roles and vision </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Understand how groups perform through cohesion &amp; collaboration</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Compare your experience with characteristics of high performing vs. dysfunctional groups</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Understand the role of psychometrics as a possible indicator of group dynamics</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charset="0"/>
                <a:ea typeface="ＭＳ Ｐゴシック"/>
              </a:rPr>
              <a:t>Be more knowledgeable leaving than arriving for the session</a:t>
            </a:r>
          </a:p>
        </p:txBody>
      </p:sp>
      <p:pic>
        <p:nvPicPr>
          <p:cNvPr id="3" name="Audio 2">
            <a:hlinkClick r:id="" action="ppaction://media"/>
            <a:extLst>
              <a:ext uri="{FF2B5EF4-FFF2-40B4-BE49-F238E27FC236}">
                <a16:creationId xmlns:a16="http://schemas.microsoft.com/office/drawing/2014/main" id="{60261DFF-0557-44B7-B930-7895F8C1E4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03782354"/>
      </p:ext>
    </p:extLst>
  </p:cSld>
  <p:clrMapOvr>
    <a:masterClrMapping/>
  </p:clrMapOvr>
  <mc:AlternateContent xmlns:mc="http://schemas.openxmlformats.org/markup-compatibility/2006" xmlns:p14="http://schemas.microsoft.com/office/powerpoint/2010/main">
    <mc:Choice Requires="p14">
      <p:transition spd="slow" p14:dur="2000" advTm="85839"/>
    </mc:Choice>
    <mc:Fallback xmlns="">
      <p:transition spd="slow" advTm="8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383615" y="306973"/>
            <a:ext cx="284386" cy="216688"/>
          </a:xfrm>
        </p:spPr>
        <p:txBody>
          <a:bodyPr/>
          <a:lstStyle/>
          <a:p>
            <a:pPr algn="ctr" fontAlgn="base">
              <a:spcBef>
                <a:spcPct val="0"/>
              </a:spcBef>
              <a:spcAft>
                <a:spcPct val="0"/>
              </a:spcAft>
              <a:defRPr/>
            </a:pPr>
            <a:fld id="{02AEB0F0-5540-4FE2-9628-2CB6653FEAB5}" type="slidenum">
              <a:rPr lang="en-US" sz="900">
                <a:solidFill>
                  <a:prstClr val="white"/>
                </a:solidFill>
                <a:latin typeface="Arial" charset="0"/>
                <a:ea typeface="ＭＳ Ｐゴシック"/>
              </a:rPr>
              <a:pPr algn="ctr" fontAlgn="base">
                <a:spcBef>
                  <a:spcPct val="0"/>
                </a:spcBef>
                <a:spcAft>
                  <a:spcPct val="0"/>
                </a:spcAft>
                <a:defRPr/>
              </a:pPr>
              <a:t>4</a:t>
            </a:fld>
            <a:endParaRPr lang="en-US" sz="900" dirty="0">
              <a:solidFill>
                <a:prstClr val="white"/>
              </a:solidFill>
              <a:latin typeface="Arial" charset="0"/>
              <a:ea typeface="ＭＳ Ｐゴシック"/>
            </a:endParaRPr>
          </a:p>
        </p:txBody>
      </p:sp>
      <p:sp>
        <p:nvSpPr>
          <p:cNvPr id="8" name="TextBox 7"/>
          <p:cNvSpPr txBox="1"/>
          <p:nvPr/>
        </p:nvSpPr>
        <p:spPr>
          <a:xfrm>
            <a:off x="763409" y="306973"/>
            <a:ext cx="8716257" cy="769441"/>
          </a:xfrm>
          <a:prstGeom prst="rect">
            <a:avLst/>
          </a:prstGeom>
          <a:noFill/>
        </p:spPr>
        <p:txBody>
          <a:bodyPr wrap="square" rtlCol="0">
            <a:spAutoFit/>
          </a:bodyPr>
          <a:lstStyle/>
          <a:p>
            <a:pPr fontAlgn="base">
              <a:spcBef>
                <a:spcPct val="0"/>
              </a:spcBef>
              <a:spcAft>
                <a:spcPct val="0"/>
              </a:spcAft>
              <a:defRPr/>
            </a:pPr>
            <a:r>
              <a:rPr lang="en-US" sz="4400" dirty="0">
                <a:solidFill>
                  <a:prstClr val="white"/>
                </a:solidFill>
                <a:latin typeface="Arial" charset="0"/>
                <a:ea typeface="ＭＳ Ｐゴシック"/>
              </a:rPr>
              <a:t>ULOs focused on in this session</a:t>
            </a:r>
          </a:p>
        </p:txBody>
      </p:sp>
      <p:sp>
        <p:nvSpPr>
          <p:cNvPr id="6" name="TextBox 5"/>
          <p:cNvSpPr txBox="1"/>
          <p:nvPr/>
        </p:nvSpPr>
        <p:spPr>
          <a:xfrm>
            <a:off x="224852" y="1634173"/>
            <a:ext cx="11662348" cy="4651979"/>
          </a:xfrm>
          <a:prstGeom prst="rect">
            <a:avLst/>
          </a:prstGeom>
          <a:noFill/>
        </p:spPr>
        <p:txBody>
          <a:bodyPr wrap="square" rtlCol="0">
            <a:spAutoFit/>
          </a:bodyPr>
          <a:lstStyle/>
          <a:p>
            <a:pPr fontAlgn="base">
              <a:lnSpc>
                <a:spcPct val="150000"/>
              </a:lnSpc>
              <a:spcBef>
                <a:spcPct val="0"/>
              </a:spcBef>
              <a:spcAft>
                <a:spcPct val="0"/>
              </a:spcAft>
              <a:defRPr/>
            </a:pPr>
            <a:r>
              <a:rPr lang="en-AU" sz="2000" dirty="0">
                <a:latin typeface="Arial"/>
                <a:ea typeface="ＭＳ Ｐゴシック"/>
                <a:cs typeface="Arial"/>
              </a:rPr>
              <a:t>This week’s learning material will directly relate/focus on ULOs: 1,3 &amp; 4</a:t>
            </a:r>
          </a:p>
          <a:p>
            <a:pPr fontAlgn="base">
              <a:lnSpc>
                <a:spcPct val="150000"/>
              </a:lnSpc>
              <a:spcBef>
                <a:spcPct val="0"/>
              </a:spcBef>
              <a:spcAft>
                <a:spcPct val="0"/>
              </a:spcAft>
              <a:defRPr/>
            </a:pPr>
            <a:endParaRPr lang="en-AU" sz="2000" dirty="0">
              <a:latin typeface="Arial"/>
              <a:ea typeface="ＭＳ Ｐゴシック"/>
              <a:cs typeface="Arial"/>
            </a:endParaRPr>
          </a:p>
          <a:p>
            <a:pPr lvl="1" fontAlgn="base">
              <a:lnSpc>
                <a:spcPct val="150000"/>
              </a:lnSpc>
              <a:spcBef>
                <a:spcPct val="0"/>
              </a:spcBef>
              <a:spcAft>
                <a:spcPct val="0"/>
              </a:spcAft>
              <a:defRPr/>
            </a:pPr>
            <a:r>
              <a:rPr lang="en-US" sz="2000" dirty="0">
                <a:latin typeface="Arial"/>
                <a:ea typeface="ＭＳ Ｐゴシック"/>
                <a:cs typeface="Arial"/>
              </a:rPr>
              <a:t>1.	</a:t>
            </a:r>
            <a:r>
              <a:rPr lang="en-US" sz="2000" dirty="0">
                <a:solidFill>
                  <a:srgbClr val="C00000"/>
                </a:solidFill>
                <a:latin typeface="Arial"/>
                <a:ea typeface="ＭＳ Ｐゴシック"/>
                <a:cs typeface="Arial"/>
              </a:rPr>
              <a:t>Develop and present a resolved project outcome which synthesises an understanding of ethical and socio-technical challenges faced by an ICT professional</a:t>
            </a:r>
          </a:p>
          <a:p>
            <a:pPr lvl="1" fontAlgn="base">
              <a:lnSpc>
                <a:spcPct val="150000"/>
              </a:lnSpc>
              <a:spcBef>
                <a:spcPct val="0"/>
              </a:spcBef>
              <a:spcAft>
                <a:spcPct val="0"/>
              </a:spcAft>
              <a:defRPr/>
            </a:pPr>
            <a:r>
              <a:rPr lang="en-US" sz="2000" dirty="0">
                <a:latin typeface="Arial"/>
                <a:ea typeface="ＭＳ Ｐゴシック"/>
                <a:cs typeface="Arial"/>
              </a:rPr>
              <a:t>2.	Evaluate the role of standards, codes of conduct and legislative/regulatory obligations on the level of professionalism of the ICT industry</a:t>
            </a:r>
          </a:p>
          <a:p>
            <a:pPr lvl="1" fontAlgn="base">
              <a:lnSpc>
                <a:spcPct val="150000"/>
              </a:lnSpc>
              <a:spcBef>
                <a:spcPct val="0"/>
              </a:spcBef>
              <a:spcAft>
                <a:spcPct val="0"/>
              </a:spcAft>
              <a:defRPr/>
            </a:pPr>
            <a:r>
              <a:rPr lang="en-US" sz="2000" dirty="0">
                <a:latin typeface="Arial"/>
                <a:ea typeface="ＭＳ Ｐゴシック"/>
                <a:cs typeface="Arial"/>
              </a:rPr>
              <a:t>3.	</a:t>
            </a:r>
            <a:r>
              <a:rPr lang="en-US" sz="2000" dirty="0">
                <a:solidFill>
                  <a:srgbClr val="C00000"/>
                </a:solidFill>
                <a:latin typeface="Arial"/>
                <a:ea typeface="ＭＳ Ｐゴシック"/>
                <a:cs typeface="Arial"/>
              </a:rPr>
              <a:t>Review the roles and responsibilities of ICT professionals in organisations and society from a range of perspectives such as work-life balance, mentoring and life-long learning</a:t>
            </a:r>
          </a:p>
          <a:p>
            <a:pPr lvl="1" fontAlgn="base">
              <a:lnSpc>
                <a:spcPct val="150000"/>
              </a:lnSpc>
              <a:spcBef>
                <a:spcPct val="0"/>
              </a:spcBef>
              <a:spcAft>
                <a:spcPct val="0"/>
              </a:spcAft>
              <a:defRPr/>
            </a:pPr>
            <a:r>
              <a:rPr lang="en-US" sz="2000" dirty="0">
                <a:latin typeface="Arial"/>
                <a:ea typeface="ＭＳ Ｐゴシック"/>
                <a:cs typeface="Arial"/>
              </a:rPr>
              <a:t>4.	</a:t>
            </a:r>
            <a:r>
              <a:rPr lang="en-US" sz="2000" dirty="0">
                <a:solidFill>
                  <a:srgbClr val="C00000"/>
                </a:solidFill>
                <a:latin typeface="Arial"/>
                <a:ea typeface="ＭＳ Ｐゴシック"/>
                <a:cs typeface="Arial"/>
              </a:rPr>
              <a:t>Communicate effectively as a professional and function as an effective leader or member of a team</a:t>
            </a:r>
          </a:p>
        </p:txBody>
      </p:sp>
      <p:pic>
        <p:nvPicPr>
          <p:cNvPr id="2" name="Audio 1">
            <a:hlinkClick r:id="" action="ppaction://media"/>
            <a:extLst>
              <a:ext uri="{FF2B5EF4-FFF2-40B4-BE49-F238E27FC236}">
                <a16:creationId xmlns:a16="http://schemas.microsoft.com/office/drawing/2014/main" id="{9CEE5775-4DA7-4077-87DD-BB187E5105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85184952"/>
      </p:ext>
    </p:extLst>
  </p:cSld>
  <p:clrMapOvr>
    <a:masterClrMapping/>
  </p:clrMapOvr>
  <p:transition advTm="210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110517"/>
            <a:ext cx="10834266"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charset="0"/>
                <a:ea typeface="ＭＳ Ｐゴシック"/>
                <a:cs typeface="+mn-cs"/>
              </a:rPr>
              <a:t>DERIVATION &amp; DEFINITION OF THE TERM GROUP DYNAMICS</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ＭＳ Ｐゴシック"/>
              <a:cs typeface="+mn-cs"/>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4612" y="1769227"/>
            <a:ext cx="9819387" cy="1189493"/>
          </a:xfrm>
          <a:prstGeom prst="rect">
            <a:avLst/>
          </a:prstGeom>
          <a:noFill/>
        </p:spPr>
        <p:txBody>
          <a:bodyPr wrap="square" rtlCol="0">
            <a:spAutoFit/>
          </a:bodyPr>
          <a:lstStyle/>
          <a:p>
            <a:pPr lvl="0" fontAlgn="base">
              <a:lnSpc>
                <a:spcPct val="150000"/>
              </a:lnSpc>
              <a:spcBef>
                <a:spcPct val="0"/>
              </a:spcBef>
              <a:spcAft>
                <a:spcPct val="0"/>
              </a:spcAft>
            </a:pPr>
            <a:r>
              <a:rPr lang="en-US" sz="2000" b="1" i="1" dirty="0">
                <a:latin typeface="Arial"/>
                <a:ea typeface="ＭＳ Ｐゴシック"/>
                <a:cs typeface="Arial"/>
              </a:rPr>
              <a:t>Dynamics</a:t>
            </a:r>
            <a:r>
              <a:rPr lang="en-US" sz="2000" b="1" dirty="0">
                <a:latin typeface="Arial"/>
                <a:ea typeface="ＭＳ Ｐゴシック"/>
                <a:cs typeface="Arial"/>
              </a:rPr>
              <a:t> is taken from the Greek word meaning ‘</a:t>
            </a:r>
            <a:r>
              <a:rPr lang="en-US" sz="2000" b="1" i="1" dirty="0">
                <a:latin typeface="Arial"/>
                <a:ea typeface="ＭＳ Ｐゴシック"/>
                <a:cs typeface="Arial"/>
              </a:rPr>
              <a:t>force</a:t>
            </a:r>
            <a:r>
              <a:rPr lang="en-US" sz="2000" b="1" dirty="0">
                <a:latin typeface="Arial"/>
                <a:ea typeface="ＭＳ Ｐゴシック"/>
                <a:cs typeface="Arial"/>
              </a:rPr>
              <a:t>’</a:t>
            </a:r>
          </a:p>
          <a:p>
            <a:pPr lvl="0" fontAlgn="base">
              <a:lnSpc>
                <a:spcPct val="150000"/>
              </a:lnSpc>
              <a:spcBef>
                <a:spcPct val="0"/>
              </a:spcBef>
              <a:spcAft>
                <a:spcPct val="0"/>
              </a:spcAft>
            </a:pPr>
            <a:endParaRPr lang="en-US" sz="1000" dirty="0">
              <a:solidFill>
                <a:prstClr val="black"/>
              </a:solidFill>
              <a:latin typeface="Arial"/>
              <a:ea typeface="ＭＳ Ｐゴシック"/>
              <a:cs typeface="Arial"/>
            </a:endParaRPr>
          </a:p>
          <a:p>
            <a:pPr lvl="0" fontAlgn="base">
              <a:lnSpc>
                <a:spcPct val="150000"/>
              </a:lnSpc>
              <a:spcBef>
                <a:spcPct val="0"/>
              </a:spcBef>
              <a:spcAft>
                <a:spcPct val="0"/>
              </a:spcAft>
            </a:pPr>
            <a:r>
              <a:rPr lang="en-US" sz="2000" dirty="0">
                <a:solidFill>
                  <a:prstClr val="black"/>
                </a:solidFill>
                <a:latin typeface="Arial"/>
                <a:ea typeface="ＭＳ Ｐゴシック"/>
                <a:cs typeface="Arial"/>
              </a:rPr>
              <a:t>The phrase </a:t>
            </a:r>
            <a:r>
              <a:rPr lang="en-US" sz="2000" dirty="0">
                <a:highlight>
                  <a:srgbClr val="00FFFF"/>
                </a:highlight>
                <a:latin typeface="Arial"/>
                <a:ea typeface="ＭＳ Ｐゴシック"/>
                <a:cs typeface="Arial"/>
              </a:rPr>
              <a:t>‘group dynamics’ </a:t>
            </a:r>
            <a:r>
              <a:rPr lang="en-US" sz="2000" dirty="0">
                <a:solidFill>
                  <a:prstClr val="black"/>
                </a:solidFill>
                <a:latin typeface="Arial"/>
                <a:ea typeface="ＭＳ Ｐゴシック"/>
                <a:cs typeface="Arial"/>
              </a:rPr>
              <a:t>refers to </a:t>
            </a:r>
            <a:r>
              <a:rPr lang="en-US" sz="2000" dirty="0">
                <a:highlight>
                  <a:srgbClr val="00FFFF"/>
                </a:highlight>
                <a:latin typeface="Arial"/>
                <a:ea typeface="ＭＳ Ｐゴシック"/>
                <a:cs typeface="Arial"/>
              </a:rPr>
              <a:t>the forces operating within those groups</a:t>
            </a:r>
          </a:p>
        </p:txBody>
      </p:sp>
      <p:sp>
        <p:nvSpPr>
          <p:cNvPr id="3" name="TextBox 2">
            <a:extLst>
              <a:ext uri="{FF2B5EF4-FFF2-40B4-BE49-F238E27FC236}">
                <a16:creationId xmlns:a16="http://schemas.microsoft.com/office/drawing/2014/main" id="{8390C51D-E7FB-4462-A8F0-C67B36065D97}"/>
              </a:ext>
            </a:extLst>
          </p:cNvPr>
          <p:cNvSpPr txBox="1"/>
          <p:nvPr/>
        </p:nvSpPr>
        <p:spPr>
          <a:xfrm>
            <a:off x="594612" y="3035300"/>
            <a:ext cx="11038588" cy="3036152"/>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The processes, operations, and changes that occur within social groups, which affect patterns of affiliation, communication, conflict, conformity, decision making, influence, leadership, norm formation, and power. </a:t>
            </a:r>
          </a:p>
          <a:p>
            <a:pPr>
              <a:lnSpc>
                <a:spcPct val="150000"/>
              </a:lnSpc>
            </a:pPr>
            <a:endParaRPr lang="en-US" sz="1000" dirty="0">
              <a:latin typeface="Arial" panose="020B0604020202020204" pitchFamily="34" charset="0"/>
              <a:cs typeface="Arial" panose="020B0604020202020204" pitchFamily="34" charset="0"/>
            </a:endParaRPr>
          </a:p>
          <a:p>
            <a:pPr>
              <a:lnSpc>
                <a:spcPct val="150000"/>
              </a:lnSpc>
            </a:pPr>
            <a:r>
              <a:rPr lang="en-US" sz="2000" b="1" dirty="0">
                <a:latin typeface="Arial" panose="020B0604020202020204" pitchFamily="34" charset="0"/>
                <a:cs typeface="Arial" panose="020B0604020202020204" pitchFamily="34" charset="0"/>
              </a:rPr>
              <a:t>Intergroup Dynamics</a:t>
            </a:r>
          </a:p>
          <a:p>
            <a:pPr>
              <a:lnSpc>
                <a:spcPct val="150000"/>
              </a:lnSpc>
            </a:pPr>
            <a:r>
              <a:rPr lang="en-US" sz="2000" dirty="0">
                <a:latin typeface="Arial" panose="020B0604020202020204" pitchFamily="34" charset="0"/>
                <a:cs typeface="Arial" panose="020B0604020202020204" pitchFamily="34" charset="0"/>
              </a:rPr>
              <a:t>The processes that influence the shifting relationships between groups, including intergroup stereotyping, competition, conflict, and ingroup bias.</a:t>
            </a:r>
            <a:endParaRPr lang="en-AU" sz="2000" dirty="0">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34A081B8-205E-4693-A248-B8B18194DB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95068379"/>
      </p:ext>
    </p:extLst>
  </p:cSld>
  <p:clrMapOvr>
    <a:masterClrMapping/>
  </p:clrMapOvr>
  <mc:AlternateContent xmlns:mc="http://schemas.openxmlformats.org/markup-compatibility/2006" xmlns:p14="http://schemas.microsoft.com/office/powerpoint/2010/main">
    <mc:Choice Requires="p14">
      <p:transition spd="slow" p14:dur="2000" advTm="75776"/>
    </mc:Choice>
    <mc:Fallback xmlns="">
      <p:transition spd="slow" advTm="75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465966" cy="646331"/>
          </a:xfrm>
          <a:prstGeom prst="rect">
            <a:avLst/>
          </a:prstGeom>
          <a:noFill/>
        </p:spPr>
        <p:txBody>
          <a:bodyPr wrap="square" rtlCol="0">
            <a:spAutoFit/>
          </a:bodyPr>
          <a:lstStyle/>
          <a:p>
            <a:pPr fontAlgn="base">
              <a:spcBef>
                <a:spcPct val="0"/>
              </a:spcBef>
              <a:spcAft>
                <a:spcPct val="0"/>
              </a:spcAft>
            </a:pPr>
            <a:r>
              <a:rPr lang="en-US" sz="3600" dirty="0">
                <a:highlight>
                  <a:srgbClr val="00FFFF"/>
                </a:highlight>
                <a:latin typeface="Arial" charset="0"/>
                <a:ea typeface="ＭＳ Ｐゴシック"/>
              </a:rPr>
              <a:t>GROUP DYNAMICS / SETTING THE SCENE</a:t>
            </a:r>
            <a:endParaRPr lang="en-US" sz="3600" dirty="0">
              <a:effectLst>
                <a:outerShdw blurRad="38100" dist="38100" dir="2700000" algn="tl">
                  <a:srgbClr val="000000">
                    <a:alpha val="43137"/>
                  </a:srgbClr>
                </a:outerShdw>
              </a:effectLst>
              <a:highlight>
                <a:srgbClr val="00FFFF"/>
              </a:highlight>
              <a:latin typeface="Arial" charset="0"/>
              <a:ea typeface="ＭＳ Ｐゴシック"/>
            </a:endParaRPr>
          </a:p>
        </p:txBody>
      </p:sp>
      <p:pic>
        <p:nvPicPr>
          <p:cNvPr id="6" name="Picture 5">
            <a:extLst>
              <a:ext uri="{FF2B5EF4-FFF2-40B4-BE49-F238E27FC236}">
                <a16:creationId xmlns:a16="http://schemas.microsoft.com/office/drawing/2014/main" id="{B0187C26-6820-485B-B32E-B55E6EC9FEC4}"/>
              </a:ext>
            </a:extLst>
          </p:cNvPr>
          <p:cNvPicPr>
            <a:picLocks noChangeAspect="1"/>
          </p:cNvPicPr>
          <p:nvPr/>
        </p:nvPicPr>
        <p:blipFill>
          <a:blip r:embed="rId4"/>
          <a:stretch>
            <a:fillRect/>
          </a:stretch>
        </p:blipFill>
        <p:spPr>
          <a:xfrm>
            <a:off x="3009900" y="1624619"/>
            <a:ext cx="6009760" cy="4982637"/>
          </a:xfrm>
          <a:prstGeom prst="rect">
            <a:avLst/>
          </a:prstGeom>
        </p:spPr>
      </p:pic>
      <p:pic>
        <p:nvPicPr>
          <p:cNvPr id="2" name="Audio 1">
            <a:hlinkClick r:id="" action="ppaction://media"/>
            <a:extLst>
              <a:ext uri="{FF2B5EF4-FFF2-40B4-BE49-F238E27FC236}">
                <a16:creationId xmlns:a16="http://schemas.microsoft.com/office/drawing/2014/main" id="{AD66818D-A2DD-4F14-9A94-E1C66D2281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41119159"/>
      </p:ext>
    </p:extLst>
  </p:cSld>
  <p:clrMapOvr>
    <a:masterClrMapping/>
  </p:clrMapOvr>
  <mc:AlternateContent xmlns:mc="http://schemas.openxmlformats.org/markup-compatibility/2006" xmlns:p14="http://schemas.microsoft.com/office/powerpoint/2010/main">
    <mc:Choice Requires="p14">
      <p:transition spd="slow" p14:dur="2000" advTm="3063"/>
    </mc:Choice>
    <mc:Fallback xmlns="">
      <p:transition spd="slow" advTm="3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9348366" cy="646331"/>
          </a:xfrm>
          <a:prstGeom prst="rect">
            <a:avLst/>
          </a:prstGeom>
          <a:noFill/>
        </p:spPr>
        <p:txBody>
          <a:bodyPr wrap="square" rtlCol="0">
            <a:spAutoFit/>
          </a:bodyPr>
          <a:lstStyle/>
          <a:p>
            <a:pPr fontAlgn="base">
              <a:spcBef>
                <a:spcPct val="0"/>
              </a:spcBef>
              <a:spcAft>
                <a:spcPct val="0"/>
              </a:spcAft>
            </a:pPr>
            <a:r>
              <a:rPr lang="en-US" sz="3600" b="1" dirty="0">
                <a:solidFill>
                  <a:prstClr val="white"/>
                </a:solidFill>
                <a:latin typeface="Arial" charset="0"/>
                <a:ea typeface="ＭＳ Ｐゴシック"/>
              </a:rPr>
              <a:t>WHAT IS A GROUP?</a:t>
            </a:r>
            <a:r>
              <a:rPr lang="en-US" sz="3600" b="1" dirty="0">
                <a:solidFill>
                  <a:srgbClr val="FF0000"/>
                </a:solidFill>
                <a:latin typeface="Arial" charset="0"/>
                <a:ea typeface="ＭＳ Ｐゴシック"/>
              </a:rPr>
              <a:t>.</a:t>
            </a:r>
            <a:endParaRPr lang="en-US" sz="3600" b="1" dirty="0">
              <a:solidFill>
                <a:srgbClr val="FF0000"/>
              </a:solidFill>
              <a:effectLst>
                <a:outerShdw blurRad="38100" dist="38100" dir="2700000" algn="tl">
                  <a:srgbClr val="000000">
                    <a:alpha val="43137"/>
                  </a:srgbClr>
                </a:outerShdw>
              </a:effectLst>
              <a:latin typeface="Arial" charset="0"/>
              <a:ea typeface="ＭＳ Ｐゴシック"/>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4612" y="1642227"/>
            <a:ext cx="9952981" cy="2343655"/>
          </a:xfrm>
          <a:prstGeom prst="rect">
            <a:avLst/>
          </a:prstGeom>
          <a:noFill/>
        </p:spPr>
        <p:txBody>
          <a:bodyPr wrap="square" rtlCol="0">
            <a:spAutoFit/>
          </a:bodyPr>
          <a:lstStyle/>
          <a:p>
            <a:pPr fontAlgn="base">
              <a:lnSpc>
                <a:spcPct val="150000"/>
              </a:lnSpc>
              <a:spcBef>
                <a:spcPct val="0"/>
              </a:spcBef>
              <a:spcAft>
                <a:spcPct val="0"/>
              </a:spcAft>
            </a:pPr>
            <a:r>
              <a:rPr lang="en-AU" sz="2000" b="1" dirty="0">
                <a:latin typeface="Arial"/>
                <a:ea typeface="ＭＳ Ｐゴシック"/>
                <a:cs typeface="Arial"/>
              </a:rPr>
              <a:t>Interaction</a:t>
            </a:r>
            <a:r>
              <a:rPr lang="en-AU" sz="2000" dirty="0">
                <a:latin typeface="Arial"/>
                <a:ea typeface="ＭＳ Ｐゴシック"/>
                <a:cs typeface="Arial"/>
              </a:rPr>
              <a:t> – groups create and sustain relationships and task interactions</a:t>
            </a:r>
          </a:p>
          <a:p>
            <a:pPr fontAlgn="base">
              <a:lnSpc>
                <a:spcPct val="150000"/>
              </a:lnSpc>
              <a:spcBef>
                <a:spcPct val="0"/>
              </a:spcBef>
              <a:spcAft>
                <a:spcPct val="0"/>
              </a:spcAft>
            </a:pPr>
            <a:r>
              <a:rPr lang="en-AU" sz="2000" b="1" dirty="0">
                <a:latin typeface="Arial"/>
                <a:ea typeface="ＭＳ Ｐゴシック"/>
                <a:cs typeface="Arial"/>
              </a:rPr>
              <a:t>Goals</a:t>
            </a:r>
            <a:r>
              <a:rPr lang="en-AU" sz="2000" dirty="0">
                <a:latin typeface="Arial"/>
                <a:ea typeface="ＭＳ Ｐゴシック"/>
                <a:cs typeface="Arial"/>
              </a:rPr>
              <a:t> – groups have goals &amp; help members achieve outcomes</a:t>
            </a:r>
          </a:p>
          <a:p>
            <a:pPr fontAlgn="base">
              <a:lnSpc>
                <a:spcPct val="150000"/>
              </a:lnSpc>
              <a:spcBef>
                <a:spcPct val="0"/>
              </a:spcBef>
              <a:spcAft>
                <a:spcPct val="0"/>
              </a:spcAft>
            </a:pPr>
            <a:r>
              <a:rPr lang="en-AU" sz="2000" b="1" dirty="0">
                <a:latin typeface="Arial"/>
                <a:ea typeface="ＭＳ Ｐゴシック"/>
                <a:cs typeface="Arial"/>
              </a:rPr>
              <a:t>Interdependence </a:t>
            </a:r>
            <a:r>
              <a:rPr lang="en-AU" sz="2000" dirty="0">
                <a:latin typeface="Arial"/>
                <a:ea typeface="ＭＳ Ｐゴシック"/>
                <a:cs typeface="Arial"/>
              </a:rPr>
              <a:t>– group members influence and are influenced </a:t>
            </a:r>
          </a:p>
          <a:p>
            <a:pPr fontAlgn="base">
              <a:lnSpc>
                <a:spcPct val="150000"/>
              </a:lnSpc>
              <a:spcBef>
                <a:spcPct val="0"/>
              </a:spcBef>
              <a:spcAft>
                <a:spcPct val="0"/>
              </a:spcAft>
            </a:pPr>
            <a:r>
              <a:rPr lang="en-AU" sz="2000" b="1" dirty="0">
                <a:latin typeface="Arial"/>
                <a:ea typeface="ＭＳ Ｐゴシック"/>
                <a:cs typeface="Arial"/>
              </a:rPr>
              <a:t>Structure</a:t>
            </a:r>
            <a:r>
              <a:rPr lang="en-AU" sz="2000" dirty="0">
                <a:latin typeface="Arial"/>
                <a:ea typeface="ＭＳ Ｐゴシック"/>
                <a:cs typeface="Arial"/>
              </a:rPr>
              <a:t> – groups are organised</a:t>
            </a:r>
          </a:p>
          <a:p>
            <a:pPr fontAlgn="base">
              <a:lnSpc>
                <a:spcPct val="150000"/>
              </a:lnSpc>
              <a:spcBef>
                <a:spcPct val="0"/>
              </a:spcBef>
              <a:spcAft>
                <a:spcPct val="0"/>
              </a:spcAft>
            </a:pPr>
            <a:r>
              <a:rPr lang="en-AU" sz="2000" b="1" dirty="0">
                <a:latin typeface="Arial"/>
                <a:ea typeface="ＭＳ Ｐゴシック"/>
                <a:cs typeface="Arial"/>
              </a:rPr>
              <a:t>Cohesion</a:t>
            </a:r>
            <a:r>
              <a:rPr lang="en-AU" sz="2000" dirty="0">
                <a:latin typeface="Arial"/>
                <a:ea typeface="ＭＳ Ｐゴシック"/>
                <a:cs typeface="Arial"/>
              </a:rPr>
              <a:t> – groups have cohesive social arrangements</a:t>
            </a:r>
          </a:p>
        </p:txBody>
      </p:sp>
      <p:sp>
        <p:nvSpPr>
          <p:cNvPr id="5" name="TextBox 4">
            <a:extLst>
              <a:ext uri="{FF2B5EF4-FFF2-40B4-BE49-F238E27FC236}">
                <a16:creationId xmlns:a16="http://schemas.microsoft.com/office/drawing/2014/main" id="{9214AF17-4C46-4F20-987B-848DDD5C750D}"/>
              </a:ext>
            </a:extLst>
          </p:cNvPr>
          <p:cNvSpPr txBox="1"/>
          <p:nvPr/>
        </p:nvSpPr>
        <p:spPr>
          <a:xfrm>
            <a:off x="594612" y="5297985"/>
            <a:ext cx="6936488" cy="958660"/>
          </a:xfrm>
          <a:prstGeom prst="rect">
            <a:avLst/>
          </a:prstGeom>
          <a:noFill/>
        </p:spPr>
        <p:txBody>
          <a:bodyPr wrap="square" rtlCol="0">
            <a:spAutoFit/>
          </a:bodyPr>
          <a:lstStyle/>
          <a:p>
            <a:pPr fontAlgn="base">
              <a:lnSpc>
                <a:spcPct val="150000"/>
              </a:lnSpc>
              <a:spcBef>
                <a:spcPct val="0"/>
              </a:spcBef>
              <a:spcAft>
                <a:spcPct val="0"/>
              </a:spcAft>
            </a:pPr>
            <a:r>
              <a:rPr lang="en-AU" sz="2000" dirty="0">
                <a:solidFill>
                  <a:schemeClr val="bg1"/>
                </a:solidFill>
                <a:highlight>
                  <a:srgbClr val="000000"/>
                </a:highlight>
                <a:latin typeface="Arial" charset="0"/>
                <a:ea typeface="ＭＳ Ｐゴシック"/>
              </a:rPr>
              <a:t>We define a group as two or more individuals that are connected by and within social relationships.</a:t>
            </a:r>
          </a:p>
        </p:txBody>
      </p:sp>
      <p:sp>
        <p:nvSpPr>
          <p:cNvPr id="7" name="Oval 6">
            <a:extLst>
              <a:ext uri="{FF2B5EF4-FFF2-40B4-BE49-F238E27FC236}">
                <a16:creationId xmlns:a16="http://schemas.microsoft.com/office/drawing/2014/main" id="{52A09605-F4F0-4B9B-851E-C0A91B590E0D}"/>
              </a:ext>
            </a:extLst>
          </p:cNvPr>
          <p:cNvSpPr/>
          <p:nvPr/>
        </p:nvSpPr>
        <p:spPr>
          <a:xfrm>
            <a:off x="9583348" y="2331236"/>
            <a:ext cx="1883680" cy="1818360"/>
          </a:xfrm>
          <a:prstGeom prst="ellipse">
            <a:avLst/>
          </a:prstGeom>
          <a:solidFill>
            <a:schemeClr val="bg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ln>
                  <a:solidFill>
                    <a:srgbClr val="5A6378">
                      <a:lumMod val="75000"/>
                      <a:lumOff val="25000"/>
                    </a:srgbClr>
                  </a:solidFill>
                </a:ln>
                <a:solidFill>
                  <a:prstClr val="white"/>
                </a:solidFill>
                <a:latin typeface="Corbel"/>
              </a:rPr>
              <a:t>.</a:t>
            </a:r>
          </a:p>
        </p:txBody>
      </p:sp>
      <p:sp>
        <p:nvSpPr>
          <p:cNvPr id="8" name="Oval 7">
            <a:extLst>
              <a:ext uri="{FF2B5EF4-FFF2-40B4-BE49-F238E27FC236}">
                <a16:creationId xmlns:a16="http://schemas.microsoft.com/office/drawing/2014/main" id="{DA6861B7-1076-444E-95A7-C2C881B6013D}"/>
              </a:ext>
            </a:extLst>
          </p:cNvPr>
          <p:cNvSpPr/>
          <p:nvPr/>
        </p:nvSpPr>
        <p:spPr>
          <a:xfrm>
            <a:off x="7996074" y="4058031"/>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9" name="Oval 8">
            <a:extLst>
              <a:ext uri="{FF2B5EF4-FFF2-40B4-BE49-F238E27FC236}">
                <a16:creationId xmlns:a16="http://schemas.microsoft.com/office/drawing/2014/main" id="{E45E350A-FBC8-44AF-AEEF-D445C8C8991E}"/>
              </a:ext>
            </a:extLst>
          </p:cNvPr>
          <p:cNvSpPr/>
          <p:nvPr/>
        </p:nvSpPr>
        <p:spPr>
          <a:xfrm>
            <a:off x="7996073" y="4662936"/>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0" name="Oval 9">
            <a:extLst>
              <a:ext uri="{FF2B5EF4-FFF2-40B4-BE49-F238E27FC236}">
                <a16:creationId xmlns:a16="http://schemas.microsoft.com/office/drawing/2014/main" id="{4C232B3B-D2C5-4DFC-B7BA-0E0EE9829292}"/>
              </a:ext>
            </a:extLst>
          </p:cNvPr>
          <p:cNvSpPr/>
          <p:nvPr/>
        </p:nvSpPr>
        <p:spPr>
          <a:xfrm>
            <a:off x="8548009" y="4371788"/>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1" name="Oval 10">
            <a:extLst>
              <a:ext uri="{FF2B5EF4-FFF2-40B4-BE49-F238E27FC236}">
                <a16:creationId xmlns:a16="http://schemas.microsoft.com/office/drawing/2014/main" id="{40038332-EF39-47D5-BEE6-ACA095B16918}"/>
              </a:ext>
            </a:extLst>
          </p:cNvPr>
          <p:cNvSpPr/>
          <p:nvPr/>
        </p:nvSpPr>
        <p:spPr>
          <a:xfrm>
            <a:off x="8877523" y="3874579"/>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3" name="Oval 12">
            <a:extLst>
              <a:ext uri="{FF2B5EF4-FFF2-40B4-BE49-F238E27FC236}">
                <a16:creationId xmlns:a16="http://schemas.microsoft.com/office/drawing/2014/main" id="{4F1AF331-3F66-4D6F-B14C-159F421F4E33}"/>
              </a:ext>
            </a:extLst>
          </p:cNvPr>
          <p:cNvSpPr/>
          <p:nvPr/>
        </p:nvSpPr>
        <p:spPr>
          <a:xfrm>
            <a:off x="8300874" y="5186774"/>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4" name="Oval 13">
            <a:extLst>
              <a:ext uri="{FF2B5EF4-FFF2-40B4-BE49-F238E27FC236}">
                <a16:creationId xmlns:a16="http://schemas.microsoft.com/office/drawing/2014/main" id="{C04ADD6E-B60A-4289-9F50-CFA68FB55765}"/>
              </a:ext>
            </a:extLst>
          </p:cNvPr>
          <p:cNvSpPr/>
          <p:nvPr/>
        </p:nvSpPr>
        <p:spPr>
          <a:xfrm>
            <a:off x="10669035" y="3526858"/>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5" name="Oval 14">
            <a:extLst>
              <a:ext uri="{FF2B5EF4-FFF2-40B4-BE49-F238E27FC236}">
                <a16:creationId xmlns:a16="http://schemas.microsoft.com/office/drawing/2014/main" id="{B54E8D0C-A809-4370-993F-396FA2089590}"/>
              </a:ext>
            </a:extLst>
          </p:cNvPr>
          <p:cNvSpPr/>
          <p:nvPr/>
        </p:nvSpPr>
        <p:spPr>
          <a:xfrm>
            <a:off x="8856928" y="4904068"/>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6" name="Oval 15">
            <a:extLst>
              <a:ext uri="{FF2B5EF4-FFF2-40B4-BE49-F238E27FC236}">
                <a16:creationId xmlns:a16="http://schemas.microsoft.com/office/drawing/2014/main" id="{F117264E-B0B3-428C-9F50-42261D12B8F6}"/>
              </a:ext>
            </a:extLst>
          </p:cNvPr>
          <p:cNvSpPr/>
          <p:nvPr/>
        </p:nvSpPr>
        <p:spPr>
          <a:xfrm>
            <a:off x="8810287" y="5414458"/>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sz="1600" dirty="0">
                <a:solidFill>
                  <a:srgbClr val="5A6378">
                    <a:lumMod val="75000"/>
                    <a:lumOff val="25000"/>
                  </a:srgbClr>
                </a:solidFill>
                <a:latin typeface="Corbel"/>
              </a:rPr>
              <a:t>.</a:t>
            </a:r>
          </a:p>
        </p:txBody>
      </p:sp>
      <p:sp>
        <p:nvSpPr>
          <p:cNvPr id="17" name="Oval 16">
            <a:extLst>
              <a:ext uri="{FF2B5EF4-FFF2-40B4-BE49-F238E27FC236}">
                <a16:creationId xmlns:a16="http://schemas.microsoft.com/office/drawing/2014/main" id="{AC93D765-05B2-4D24-824D-C29ABBEFB113}"/>
              </a:ext>
            </a:extLst>
          </p:cNvPr>
          <p:cNvSpPr/>
          <p:nvPr/>
        </p:nvSpPr>
        <p:spPr>
          <a:xfrm>
            <a:off x="9323032" y="4485980"/>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8" name="Oval 17">
            <a:extLst>
              <a:ext uri="{FF2B5EF4-FFF2-40B4-BE49-F238E27FC236}">
                <a16:creationId xmlns:a16="http://schemas.microsoft.com/office/drawing/2014/main" id="{E536EE8C-88FE-449D-9F7E-2474156EF8BD}"/>
              </a:ext>
            </a:extLst>
          </p:cNvPr>
          <p:cNvSpPr/>
          <p:nvPr/>
        </p:nvSpPr>
        <p:spPr>
          <a:xfrm>
            <a:off x="10528543" y="2491066"/>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19" name="Oval 18">
            <a:extLst>
              <a:ext uri="{FF2B5EF4-FFF2-40B4-BE49-F238E27FC236}">
                <a16:creationId xmlns:a16="http://schemas.microsoft.com/office/drawing/2014/main" id="{CF4D11C3-3DC7-4193-9CD0-8B663ADF93F4}"/>
              </a:ext>
            </a:extLst>
          </p:cNvPr>
          <p:cNvSpPr/>
          <p:nvPr/>
        </p:nvSpPr>
        <p:spPr>
          <a:xfrm>
            <a:off x="9785716" y="3238778"/>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20" name="Oval 19">
            <a:extLst>
              <a:ext uri="{FF2B5EF4-FFF2-40B4-BE49-F238E27FC236}">
                <a16:creationId xmlns:a16="http://schemas.microsoft.com/office/drawing/2014/main" id="{712E2BEE-F0A3-4886-B5C7-F65CC6D01B73}"/>
              </a:ext>
            </a:extLst>
          </p:cNvPr>
          <p:cNvSpPr/>
          <p:nvPr/>
        </p:nvSpPr>
        <p:spPr>
          <a:xfrm>
            <a:off x="9992359" y="3674999"/>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21" name="Oval 20">
            <a:extLst>
              <a:ext uri="{FF2B5EF4-FFF2-40B4-BE49-F238E27FC236}">
                <a16:creationId xmlns:a16="http://schemas.microsoft.com/office/drawing/2014/main" id="{D23ECB19-304E-4EAC-A4FB-30C447F2E1EA}"/>
              </a:ext>
            </a:extLst>
          </p:cNvPr>
          <p:cNvSpPr/>
          <p:nvPr/>
        </p:nvSpPr>
        <p:spPr>
          <a:xfrm>
            <a:off x="10193067" y="2916179"/>
            <a:ext cx="247135" cy="222422"/>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sp>
        <p:nvSpPr>
          <p:cNvPr id="22" name="Oval 21">
            <a:extLst>
              <a:ext uri="{FF2B5EF4-FFF2-40B4-BE49-F238E27FC236}">
                <a16:creationId xmlns:a16="http://schemas.microsoft.com/office/drawing/2014/main" id="{60F29B0C-720B-448B-B72D-7B781622E665}"/>
              </a:ext>
            </a:extLst>
          </p:cNvPr>
          <p:cNvSpPr/>
          <p:nvPr/>
        </p:nvSpPr>
        <p:spPr>
          <a:xfrm>
            <a:off x="10792603" y="3083585"/>
            <a:ext cx="247135" cy="232337"/>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AU" dirty="0">
                <a:solidFill>
                  <a:srgbClr val="5A6378">
                    <a:lumMod val="75000"/>
                    <a:lumOff val="25000"/>
                  </a:srgbClr>
                </a:solidFill>
                <a:latin typeface="Corbel"/>
              </a:rPr>
              <a:t>.</a:t>
            </a:r>
          </a:p>
        </p:txBody>
      </p:sp>
      <p:cxnSp>
        <p:nvCxnSpPr>
          <p:cNvPr id="23" name="Straight Arrow Connector 22">
            <a:extLst>
              <a:ext uri="{FF2B5EF4-FFF2-40B4-BE49-F238E27FC236}">
                <a16:creationId xmlns:a16="http://schemas.microsoft.com/office/drawing/2014/main" id="{F7F6A69B-CED6-4A4E-A3AB-34AB2594D3FB}"/>
              </a:ext>
            </a:extLst>
          </p:cNvPr>
          <p:cNvCxnSpPr>
            <a:endCxn id="9" idx="0"/>
          </p:cNvCxnSpPr>
          <p:nvPr/>
        </p:nvCxnSpPr>
        <p:spPr>
          <a:xfrm flipH="1">
            <a:off x="8119641" y="4280454"/>
            <a:ext cx="32283" cy="3824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503A7A-F61F-4AA4-9D4B-14A852FC1AF8}"/>
              </a:ext>
            </a:extLst>
          </p:cNvPr>
          <p:cNvCxnSpPr/>
          <p:nvPr/>
        </p:nvCxnSpPr>
        <p:spPr>
          <a:xfrm>
            <a:off x="8288623" y="4241483"/>
            <a:ext cx="206332" cy="1528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8C066C-4DF1-4397-A9E1-8F758F60C9F4}"/>
              </a:ext>
            </a:extLst>
          </p:cNvPr>
          <p:cNvCxnSpPr/>
          <p:nvPr/>
        </p:nvCxnSpPr>
        <p:spPr>
          <a:xfrm flipV="1">
            <a:off x="8287347" y="3985791"/>
            <a:ext cx="507797" cy="11121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ACA8AF-8AC4-41F5-9FD5-F637826FC3D0}"/>
              </a:ext>
            </a:extLst>
          </p:cNvPr>
          <p:cNvCxnSpPr/>
          <p:nvPr/>
        </p:nvCxnSpPr>
        <p:spPr>
          <a:xfrm flipV="1">
            <a:off x="8586482" y="5096976"/>
            <a:ext cx="223804" cy="10891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96BE09-3622-4DEB-8BB3-3032F4160F37}"/>
              </a:ext>
            </a:extLst>
          </p:cNvPr>
          <p:cNvCxnSpPr/>
          <p:nvPr/>
        </p:nvCxnSpPr>
        <p:spPr>
          <a:xfrm flipH="1" flipV="1">
            <a:off x="8877523" y="4483000"/>
            <a:ext cx="387176" cy="693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EAB592-3E58-41EA-A873-2C3F91F91A08}"/>
              </a:ext>
            </a:extLst>
          </p:cNvPr>
          <p:cNvCxnSpPr/>
          <p:nvPr/>
        </p:nvCxnSpPr>
        <p:spPr>
          <a:xfrm flipV="1">
            <a:off x="9635404" y="3897422"/>
            <a:ext cx="373339" cy="50101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01353D-5976-48EF-AA3B-19944AAF3097}"/>
              </a:ext>
            </a:extLst>
          </p:cNvPr>
          <p:cNvCxnSpPr/>
          <p:nvPr/>
        </p:nvCxnSpPr>
        <p:spPr>
          <a:xfrm flipV="1">
            <a:off x="8980494" y="5170827"/>
            <a:ext cx="0" cy="1886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4E3F2D-775B-4DCF-B77A-601CE3760997}"/>
              </a:ext>
            </a:extLst>
          </p:cNvPr>
          <p:cNvCxnSpPr/>
          <p:nvPr/>
        </p:nvCxnSpPr>
        <p:spPr>
          <a:xfrm>
            <a:off x="10528543" y="3083585"/>
            <a:ext cx="247135" cy="965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717793-3289-4F4F-B0D6-19A0EFDDEDDA}"/>
              </a:ext>
            </a:extLst>
          </p:cNvPr>
          <p:cNvCxnSpPr/>
          <p:nvPr/>
        </p:nvCxnSpPr>
        <p:spPr>
          <a:xfrm flipH="1" flipV="1">
            <a:off x="9984634" y="3471377"/>
            <a:ext cx="48216" cy="16669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3FE7012-FC16-4CA2-8257-D87251257E69}"/>
              </a:ext>
            </a:extLst>
          </p:cNvPr>
          <p:cNvCxnSpPr/>
          <p:nvPr/>
        </p:nvCxnSpPr>
        <p:spPr>
          <a:xfrm flipV="1">
            <a:off x="10379556" y="2696805"/>
            <a:ext cx="148987" cy="2046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73E7CD-7C15-42DD-8E4A-473E7FEE462D}"/>
              </a:ext>
            </a:extLst>
          </p:cNvPr>
          <p:cNvCxnSpPr/>
          <p:nvPr/>
        </p:nvCxnSpPr>
        <p:spPr>
          <a:xfrm flipH="1">
            <a:off x="10855717" y="3368538"/>
            <a:ext cx="60452" cy="14360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FA49DF-E4A9-43B2-8D76-60E276CACF27}"/>
              </a:ext>
            </a:extLst>
          </p:cNvPr>
          <p:cNvCxnSpPr/>
          <p:nvPr/>
        </p:nvCxnSpPr>
        <p:spPr>
          <a:xfrm flipH="1">
            <a:off x="10281422" y="3709249"/>
            <a:ext cx="344965" cy="469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7470440-10A3-4C60-B939-37DCFA7CD292}"/>
              </a:ext>
            </a:extLst>
          </p:cNvPr>
          <p:cNvSpPr txBox="1"/>
          <p:nvPr/>
        </p:nvSpPr>
        <p:spPr>
          <a:xfrm>
            <a:off x="9882306" y="2685477"/>
            <a:ext cx="403354" cy="307777"/>
          </a:xfrm>
          <a:prstGeom prst="rect">
            <a:avLst/>
          </a:prstGeom>
          <a:noFill/>
        </p:spPr>
        <p:txBody>
          <a:bodyPr wrap="square" rtlCol="0">
            <a:spAutoFit/>
          </a:bodyPr>
          <a:lstStyle/>
          <a:p>
            <a:pPr fontAlgn="base">
              <a:spcBef>
                <a:spcPct val="0"/>
              </a:spcBef>
              <a:spcAft>
                <a:spcPct val="0"/>
              </a:spcAft>
            </a:pPr>
            <a:r>
              <a:rPr lang="en-AU" sz="1400" dirty="0">
                <a:solidFill>
                  <a:prstClr val="black"/>
                </a:solidFill>
                <a:latin typeface="Arial" charset="0"/>
                <a:ea typeface="ＭＳ Ｐゴシック"/>
              </a:rPr>
              <a:t>IN</a:t>
            </a:r>
          </a:p>
        </p:txBody>
      </p:sp>
      <p:sp>
        <p:nvSpPr>
          <p:cNvPr id="36" name="TextBox 35">
            <a:extLst>
              <a:ext uri="{FF2B5EF4-FFF2-40B4-BE49-F238E27FC236}">
                <a16:creationId xmlns:a16="http://schemas.microsoft.com/office/drawing/2014/main" id="{A6297CEE-96F0-4F4E-B2AF-0BF435D3308B}"/>
              </a:ext>
            </a:extLst>
          </p:cNvPr>
          <p:cNvSpPr txBox="1"/>
          <p:nvPr/>
        </p:nvSpPr>
        <p:spPr>
          <a:xfrm>
            <a:off x="8220273" y="3661434"/>
            <a:ext cx="588899" cy="307777"/>
          </a:xfrm>
          <a:prstGeom prst="rect">
            <a:avLst/>
          </a:prstGeom>
          <a:noFill/>
        </p:spPr>
        <p:txBody>
          <a:bodyPr wrap="square" rtlCol="0">
            <a:spAutoFit/>
          </a:bodyPr>
          <a:lstStyle/>
          <a:p>
            <a:pPr fontAlgn="base">
              <a:spcBef>
                <a:spcPct val="0"/>
              </a:spcBef>
              <a:spcAft>
                <a:spcPct val="0"/>
              </a:spcAft>
            </a:pPr>
            <a:r>
              <a:rPr lang="en-AU" sz="1400" dirty="0">
                <a:solidFill>
                  <a:prstClr val="black"/>
                </a:solidFill>
                <a:latin typeface="Arial" charset="0"/>
                <a:ea typeface="ＭＳ Ｐゴシック"/>
              </a:rPr>
              <a:t>OUT</a:t>
            </a:r>
          </a:p>
        </p:txBody>
      </p:sp>
      <p:sp>
        <p:nvSpPr>
          <p:cNvPr id="37" name="TextBox 36">
            <a:extLst>
              <a:ext uri="{FF2B5EF4-FFF2-40B4-BE49-F238E27FC236}">
                <a16:creationId xmlns:a16="http://schemas.microsoft.com/office/drawing/2014/main" id="{7E35712E-587F-47FF-8F35-D345EEEAB733}"/>
              </a:ext>
            </a:extLst>
          </p:cNvPr>
          <p:cNvSpPr txBox="1"/>
          <p:nvPr/>
        </p:nvSpPr>
        <p:spPr>
          <a:xfrm>
            <a:off x="10410427" y="4150360"/>
            <a:ext cx="1052991" cy="369332"/>
          </a:xfrm>
          <a:prstGeom prst="rect">
            <a:avLst/>
          </a:prstGeom>
          <a:noFill/>
        </p:spPr>
        <p:txBody>
          <a:bodyPr wrap="square" rtlCol="0">
            <a:spAutoFit/>
          </a:bodyPr>
          <a:lstStyle/>
          <a:p>
            <a:pPr fontAlgn="base">
              <a:spcBef>
                <a:spcPct val="0"/>
              </a:spcBef>
              <a:spcAft>
                <a:spcPct val="0"/>
              </a:spcAft>
            </a:pPr>
            <a:r>
              <a:rPr lang="en-AU" dirty="0">
                <a:solidFill>
                  <a:prstClr val="black"/>
                </a:solidFill>
                <a:latin typeface="Arial" charset="0"/>
                <a:ea typeface="ＭＳ Ｐゴシック"/>
              </a:rPr>
              <a:t>Group</a:t>
            </a:r>
          </a:p>
        </p:txBody>
      </p:sp>
      <p:cxnSp>
        <p:nvCxnSpPr>
          <p:cNvPr id="38" name="Straight Arrow Connector 37">
            <a:extLst>
              <a:ext uri="{FF2B5EF4-FFF2-40B4-BE49-F238E27FC236}">
                <a16:creationId xmlns:a16="http://schemas.microsoft.com/office/drawing/2014/main" id="{81E1A79C-400F-4FAA-9D47-4C56DCA81999}"/>
              </a:ext>
            </a:extLst>
          </p:cNvPr>
          <p:cNvCxnSpPr/>
          <p:nvPr/>
        </p:nvCxnSpPr>
        <p:spPr>
          <a:xfrm flipH="1" flipV="1">
            <a:off x="10416574" y="3207910"/>
            <a:ext cx="245026" cy="2715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23378DD-8816-43EE-9C11-23EA3B0BDE6F}"/>
              </a:ext>
            </a:extLst>
          </p:cNvPr>
          <p:cNvCxnSpPr/>
          <p:nvPr/>
        </p:nvCxnSpPr>
        <p:spPr>
          <a:xfrm flipH="1" flipV="1">
            <a:off x="10744351" y="2752403"/>
            <a:ext cx="111366" cy="2511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9C1C71-A7F4-4D66-A4D8-8F718A966D2F}"/>
              </a:ext>
            </a:extLst>
          </p:cNvPr>
          <p:cNvCxnSpPr/>
          <p:nvPr/>
        </p:nvCxnSpPr>
        <p:spPr>
          <a:xfrm flipV="1">
            <a:off x="9999909" y="3118004"/>
            <a:ext cx="176233" cy="934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802B757-C316-4133-B8C1-F351DAE6E83F}"/>
              </a:ext>
            </a:extLst>
          </p:cNvPr>
          <p:cNvSpPr txBox="1"/>
          <p:nvPr/>
        </p:nvSpPr>
        <p:spPr>
          <a:xfrm>
            <a:off x="2114333" y="4212785"/>
            <a:ext cx="4366004" cy="307777"/>
          </a:xfrm>
          <a:prstGeom prst="rect">
            <a:avLst/>
          </a:prstGeom>
          <a:noFill/>
          <a:ln>
            <a:solidFill>
              <a:schemeClr val="tx1"/>
            </a:solidFill>
          </a:ln>
          <a:effectLst/>
        </p:spPr>
        <p:txBody>
          <a:bodyPr wrap="square" rtlCol="0">
            <a:spAutoFit/>
          </a:bodyPr>
          <a:lstStyle/>
          <a:p>
            <a:pPr algn="ctr" fontAlgn="base">
              <a:spcBef>
                <a:spcPct val="0"/>
              </a:spcBef>
              <a:spcAft>
                <a:spcPct val="0"/>
              </a:spcAft>
            </a:pPr>
            <a:r>
              <a:rPr lang="en-AU" sz="1400" i="1" dirty="0">
                <a:solidFill>
                  <a:srgbClr val="FF0000"/>
                </a:solidFill>
                <a:latin typeface="Arial" charset="0"/>
                <a:ea typeface="ＭＳ Ｐゴシック"/>
              </a:rPr>
              <a:t>Unified, consistent, solid, interconnected, interrelated</a:t>
            </a:r>
          </a:p>
        </p:txBody>
      </p:sp>
      <p:pic>
        <p:nvPicPr>
          <p:cNvPr id="2" name="Audio 1">
            <a:hlinkClick r:id="" action="ppaction://media"/>
            <a:extLst>
              <a:ext uri="{FF2B5EF4-FFF2-40B4-BE49-F238E27FC236}">
                <a16:creationId xmlns:a16="http://schemas.microsoft.com/office/drawing/2014/main" id="{193A8257-342B-4AE8-ABFE-15D7A3CDBE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88950230"/>
      </p:ext>
    </p:extLst>
  </p:cSld>
  <p:clrMapOvr>
    <a:masterClrMapping/>
  </p:clrMapOvr>
  <mc:AlternateContent xmlns:mc="http://schemas.openxmlformats.org/markup-compatibility/2006" xmlns:p14="http://schemas.microsoft.com/office/powerpoint/2010/main">
    <mc:Choice Requires="p14">
      <p:transition spd="slow" p14:dur="2000" advTm="46488"/>
    </mc:Choice>
    <mc:Fallback xmlns="">
      <p:transition spd="slow" advTm="4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68734" y="117401"/>
            <a:ext cx="10796166" cy="1200329"/>
          </a:xfrm>
          <a:prstGeom prst="rect">
            <a:avLst/>
          </a:prstGeom>
          <a:noFill/>
        </p:spPr>
        <p:txBody>
          <a:bodyPr wrap="square" rtlCol="0">
            <a:spAutoFit/>
          </a:bodyPr>
          <a:lstStyle/>
          <a:p>
            <a:pPr fontAlgn="base">
              <a:spcBef>
                <a:spcPct val="0"/>
              </a:spcBef>
              <a:spcAft>
                <a:spcPct val="0"/>
              </a:spcAft>
            </a:pPr>
            <a:r>
              <a:rPr lang="en-US" sz="3600" b="1" dirty="0">
                <a:solidFill>
                  <a:schemeClr val="bg1"/>
                </a:solidFill>
                <a:latin typeface="Arial" charset="0"/>
                <a:ea typeface="ＭＳ Ｐゴシック"/>
              </a:rPr>
              <a:t>DIFFERENCE BETWEEN GROUPS AND TEAMS / LITERATURE</a:t>
            </a:r>
          </a:p>
        </p:txBody>
      </p:sp>
      <p:sp>
        <p:nvSpPr>
          <p:cNvPr id="4" name="TextBox 3">
            <a:extLst>
              <a:ext uri="{FF2B5EF4-FFF2-40B4-BE49-F238E27FC236}">
                <a16:creationId xmlns:a16="http://schemas.microsoft.com/office/drawing/2014/main" id="{49A325CE-436B-4419-B38C-41FD80459003}"/>
              </a:ext>
            </a:extLst>
          </p:cNvPr>
          <p:cNvSpPr txBox="1"/>
          <p:nvPr/>
        </p:nvSpPr>
        <p:spPr>
          <a:xfrm>
            <a:off x="469037" y="1655787"/>
            <a:ext cx="11354663" cy="4421147"/>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latin typeface="Arial"/>
                <a:ea typeface="ＭＳ Ｐゴシック"/>
                <a:cs typeface="Arial"/>
              </a:rPr>
              <a:t>The terms ‘group’ and ‘team’ are often used interchangeably</a:t>
            </a:r>
          </a:p>
          <a:p>
            <a:pPr marL="285750" indent="-285750" fontAlgn="base">
              <a:lnSpc>
                <a:spcPct val="150000"/>
              </a:lnSpc>
              <a:spcBef>
                <a:spcPct val="0"/>
              </a:spcBef>
              <a:spcAft>
                <a:spcPct val="0"/>
              </a:spcAft>
              <a:buFont typeface="Wingdings" panose="05000000000000000000" pitchFamily="2" charset="2"/>
              <a:buChar char="§"/>
            </a:pPr>
            <a:r>
              <a:rPr lang="en-US" sz="2000" dirty="0">
                <a:latin typeface="Arial"/>
                <a:ea typeface="ＭＳ Ｐゴシック"/>
                <a:cs typeface="Arial"/>
              </a:rPr>
              <a:t>Differences are subtle</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schemeClr val="bg1"/>
                </a:solidFill>
                <a:highlight>
                  <a:srgbClr val="000000"/>
                </a:highlight>
                <a:latin typeface="Arial"/>
                <a:ea typeface="ＭＳ Ｐゴシック"/>
                <a:cs typeface="Arial"/>
              </a:rPr>
              <a:t>A team is a sub-set of groups</a:t>
            </a:r>
          </a:p>
          <a:p>
            <a:pPr marL="285750" indent="-285750" fontAlgn="base">
              <a:lnSpc>
                <a:spcPct val="150000"/>
              </a:lnSpc>
              <a:spcBef>
                <a:spcPct val="0"/>
              </a:spcBef>
              <a:spcAft>
                <a:spcPct val="0"/>
              </a:spcAft>
              <a:buFont typeface="Wingdings" panose="05000000000000000000" pitchFamily="2" charset="2"/>
              <a:buChar char="§"/>
            </a:pPr>
            <a:r>
              <a:rPr lang="en-US" sz="2000" dirty="0">
                <a:latin typeface="Arial"/>
                <a:ea typeface="ＭＳ Ｐゴシック"/>
                <a:cs typeface="Arial"/>
              </a:rPr>
              <a:t>Teams have greater structure, and they have specific goals</a:t>
            </a:r>
          </a:p>
          <a:p>
            <a:pPr marL="285750" indent="-285750" fontAlgn="base">
              <a:lnSpc>
                <a:spcPct val="150000"/>
              </a:lnSpc>
              <a:spcBef>
                <a:spcPct val="0"/>
              </a:spcBef>
              <a:spcAft>
                <a:spcPct val="0"/>
              </a:spcAft>
              <a:buFont typeface="Wingdings" panose="05000000000000000000" pitchFamily="2" charset="2"/>
              <a:buChar char="§"/>
            </a:pPr>
            <a:r>
              <a:rPr lang="en-US" sz="2000" dirty="0">
                <a:latin typeface="Arial"/>
                <a:ea typeface="ＭＳ Ｐゴシック"/>
                <a:cs typeface="Arial"/>
              </a:rPr>
              <a:t>Teams are a “small number of people with complementary skills who are committed to a common purpose, performance goals, and approach for which they hold themselves mutually accountable” (Katzenback &amp; Smith’s HBR article, The Discipline of Teams)</a:t>
            </a:r>
          </a:p>
          <a:p>
            <a:pPr marL="285750" indent="-285750" fontAlgn="base">
              <a:lnSpc>
                <a:spcPct val="150000"/>
              </a:lnSpc>
              <a:spcBef>
                <a:spcPct val="0"/>
              </a:spcBef>
              <a:spcAft>
                <a:spcPct val="0"/>
              </a:spcAft>
              <a:buFont typeface="Wingdings" panose="05000000000000000000" pitchFamily="2" charset="2"/>
              <a:buChar char="§"/>
            </a:pPr>
            <a:endParaRPr lang="en-US" sz="1000" dirty="0">
              <a:highlight>
                <a:srgbClr val="000000"/>
              </a:highlight>
              <a:latin typeface="Arial"/>
              <a:ea typeface="ＭＳ Ｐゴシック"/>
              <a:cs typeface="Arial"/>
            </a:endParaRPr>
          </a:p>
          <a:p>
            <a:pPr marL="285750" indent="-285750" fontAlgn="base">
              <a:lnSpc>
                <a:spcPct val="150000"/>
              </a:lnSpc>
              <a:spcBef>
                <a:spcPct val="0"/>
              </a:spcBef>
              <a:spcAft>
                <a:spcPct val="0"/>
              </a:spcAft>
              <a:buFont typeface="Wingdings" panose="05000000000000000000" pitchFamily="2" charset="2"/>
              <a:buChar char="§"/>
            </a:pPr>
            <a:r>
              <a:rPr lang="en-US" sz="2000" dirty="0">
                <a:solidFill>
                  <a:schemeClr val="bg1"/>
                </a:solidFill>
                <a:highlight>
                  <a:srgbClr val="000000"/>
                </a:highlight>
                <a:latin typeface="Arial"/>
                <a:ea typeface="ＭＳ Ｐゴシック"/>
                <a:cs typeface="Arial"/>
              </a:rPr>
              <a:t>A working group discusses, decides, and delegates </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schemeClr val="bg1"/>
                </a:solidFill>
                <a:highlight>
                  <a:srgbClr val="000000"/>
                </a:highlight>
                <a:latin typeface="Arial"/>
                <a:ea typeface="ＭＳ Ｐゴシック"/>
                <a:cs typeface="Arial"/>
              </a:rPr>
              <a:t>Whereas a team discusses, decides, and does real work together</a:t>
            </a:r>
          </a:p>
        </p:txBody>
      </p:sp>
      <p:pic>
        <p:nvPicPr>
          <p:cNvPr id="2" name="Audio 1">
            <a:hlinkClick r:id="" action="ppaction://media"/>
            <a:extLst>
              <a:ext uri="{FF2B5EF4-FFF2-40B4-BE49-F238E27FC236}">
                <a16:creationId xmlns:a16="http://schemas.microsoft.com/office/drawing/2014/main" id="{59BB3B7D-3FDB-4447-9461-2518572902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85724030"/>
      </p:ext>
    </p:extLst>
  </p:cSld>
  <p:clrMapOvr>
    <a:masterClrMapping/>
  </p:clrMapOvr>
  <mc:AlternateContent xmlns:mc="http://schemas.openxmlformats.org/markup-compatibility/2006" xmlns:p14="http://schemas.microsoft.com/office/powerpoint/2010/main">
    <mc:Choice Requires="p14">
      <p:transition spd="slow" p14:dur="2000" advTm="74464"/>
    </mc:Choice>
    <mc:Fallback xmlns="">
      <p:transition spd="slow" advTm="7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366303" y="242425"/>
            <a:ext cx="311973" cy="284698"/>
          </a:xfrm>
        </p:spPr>
        <p:txBody>
          <a:bodyPr/>
          <a:lstStyle/>
          <a:p>
            <a:pPr algn="ctr" fontAlgn="base">
              <a:spcBef>
                <a:spcPct val="0"/>
              </a:spcBef>
              <a:spcAft>
                <a:spcPct val="0"/>
              </a:spcAft>
              <a:defRPr/>
            </a:pPr>
            <a:fld id="{02AEB0F0-5540-4FE2-9628-2CB6653FEAB5}" type="slidenum">
              <a:rPr lang="en-US" sz="900">
                <a:solidFill>
                  <a:prstClr val="white"/>
                </a:solidFill>
                <a:latin typeface="Arial" charset="0"/>
                <a:ea typeface="ＭＳ Ｐゴシック"/>
              </a:rPr>
              <a:pPr algn="ctr" fontAlgn="base">
                <a:spcBef>
                  <a:spcPct val="0"/>
                </a:spcBef>
                <a:spcAft>
                  <a:spcPct val="0"/>
                </a:spcAft>
                <a:defRPr/>
              </a:pPr>
              <a:t>9</a:t>
            </a:fld>
            <a:endParaRPr lang="en-US" sz="900" dirty="0">
              <a:solidFill>
                <a:prstClr val="white"/>
              </a:solidFill>
              <a:latin typeface="Arial" charset="0"/>
              <a:ea typeface="ＭＳ Ｐゴシック"/>
            </a:endParaRPr>
          </a:p>
        </p:txBody>
      </p:sp>
      <p:sp>
        <p:nvSpPr>
          <p:cNvPr id="8" name="TextBox 7"/>
          <p:cNvSpPr txBox="1"/>
          <p:nvPr/>
        </p:nvSpPr>
        <p:spPr>
          <a:xfrm>
            <a:off x="682907" y="368196"/>
            <a:ext cx="7916298" cy="646331"/>
          </a:xfrm>
          <a:prstGeom prst="rect">
            <a:avLst/>
          </a:prstGeom>
          <a:noFill/>
        </p:spPr>
        <p:txBody>
          <a:bodyPr wrap="square" rtlCol="0">
            <a:spAutoFit/>
          </a:bodyPr>
          <a:lstStyle/>
          <a:p>
            <a:pPr fontAlgn="base">
              <a:spcBef>
                <a:spcPct val="0"/>
              </a:spcBef>
              <a:spcAft>
                <a:spcPct val="0"/>
              </a:spcAft>
            </a:pPr>
            <a:r>
              <a:rPr lang="en-AU" sz="3600" dirty="0">
                <a:solidFill>
                  <a:prstClr val="white"/>
                </a:solidFill>
                <a:latin typeface="Arial" charset="0"/>
                <a:ea typeface="ＭＳ Ｐゴシック"/>
              </a:rPr>
              <a:t>Why do we study group dynamics?</a:t>
            </a:r>
            <a:endParaRPr lang="en-US" sz="3600" dirty="0">
              <a:solidFill>
                <a:prstClr val="white"/>
              </a:solidFill>
              <a:latin typeface="Arial" charset="0"/>
              <a:ea typeface="ＭＳ Ｐゴシック"/>
            </a:endParaRPr>
          </a:p>
        </p:txBody>
      </p:sp>
      <p:sp>
        <p:nvSpPr>
          <p:cNvPr id="7" name="TextBox 6"/>
          <p:cNvSpPr txBox="1"/>
          <p:nvPr/>
        </p:nvSpPr>
        <p:spPr>
          <a:xfrm>
            <a:off x="434715" y="1501931"/>
            <a:ext cx="10087574" cy="5113644"/>
          </a:xfrm>
          <a:prstGeom prst="rect">
            <a:avLst/>
          </a:prstGeom>
          <a:noFill/>
        </p:spPr>
        <p:txBody>
          <a:bodyPr wrap="square" rtlCol="0">
            <a:spAutoFit/>
          </a:bodyPr>
          <a:lstStyle/>
          <a:p>
            <a:pPr marL="285750" indent="-285750" fontAlgn="base">
              <a:lnSpc>
                <a:spcPct val="150000"/>
              </a:lnSpc>
              <a:spcBef>
                <a:spcPct val="0"/>
              </a:spcBef>
              <a:spcAft>
                <a:spcPct val="0"/>
              </a:spcAft>
              <a:buClr>
                <a:prstClr val="black"/>
              </a:buClr>
              <a:buSzPct val="100000"/>
              <a:buFont typeface="Arial"/>
              <a:buChar char="•"/>
            </a:pPr>
            <a:r>
              <a:rPr lang="en-AU" sz="2000" dirty="0">
                <a:solidFill>
                  <a:srgbClr val="002060"/>
                </a:solidFill>
                <a:latin typeface="Arial" charset="0"/>
                <a:ea typeface="ＭＳ Ｐゴシック"/>
                <a:cs typeface="Arial Narrow"/>
              </a:rPr>
              <a:t>Managing group dynamics = good management practice</a:t>
            </a:r>
          </a:p>
          <a:p>
            <a:pPr marL="285750"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Kurt Lewin coined the term ‘group dynamics’ in the 1940’s (Lewin, 1947).</a:t>
            </a:r>
          </a:p>
          <a:p>
            <a:pPr marL="285750"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People often take on distinct roles and behaviours in groups</a:t>
            </a:r>
          </a:p>
          <a:p>
            <a:pPr marL="285750" indent="-285750" fontAlgn="base">
              <a:lnSpc>
                <a:spcPct val="150000"/>
              </a:lnSpc>
              <a:spcBef>
                <a:spcPct val="0"/>
              </a:spcBef>
              <a:spcAft>
                <a:spcPct val="0"/>
              </a:spcAft>
              <a:buClr>
                <a:prstClr val="black"/>
              </a:buClr>
              <a:buSzPct val="100000"/>
              <a:buFont typeface="Arial"/>
              <a:buChar char="•"/>
            </a:pPr>
            <a:r>
              <a:rPr lang="en-AU" sz="2000" i="1" dirty="0">
                <a:solidFill>
                  <a:srgbClr val="002060"/>
                </a:solidFill>
                <a:latin typeface="Arial" charset="0"/>
                <a:ea typeface="ＭＳ Ｐゴシック"/>
                <a:cs typeface="Arial Narrow"/>
              </a:rPr>
              <a:t>Group dynamics describes these roles and behaviours </a:t>
            </a:r>
          </a:p>
          <a:p>
            <a:pPr marL="285750"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Team-based work structures</a:t>
            </a:r>
          </a:p>
          <a:p>
            <a:pPr marL="742950" lvl="1"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Building blocks of organisations</a:t>
            </a:r>
          </a:p>
          <a:p>
            <a:pPr marL="742950" lvl="1"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Need for diverse skills, expertise &amp; experience</a:t>
            </a:r>
          </a:p>
          <a:p>
            <a:pPr marL="1200150" lvl="2" indent="-285750" fontAlgn="base">
              <a:lnSpc>
                <a:spcPct val="150000"/>
              </a:lnSpc>
              <a:spcBef>
                <a:spcPct val="0"/>
              </a:spcBef>
              <a:spcAft>
                <a:spcPct val="0"/>
              </a:spcAft>
              <a:buClr>
                <a:prstClr val="black"/>
              </a:buClr>
              <a:buSzPct val="100000"/>
              <a:buFont typeface="Arial"/>
              <a:buChar char="•"/>
            </a:pPr>
            <a:r>
              <a:rPr lang="en-AU" sz="2000" i="1" dirty="0">
                <a:solidFill>
                  <a:srgbClr val="002060"/>
                </a:solidFill>
                <a:latin typeface="Arial" charset="0"/>
                <a:ea typeface="ＭＳ Ｐゴシック"/>
                <a:cs typeface="Arial Narrow"/>
              </a:rPr>
              <a:t>(What diverse kills, expertise &amp; experience do you bring to the table?)</a:t>
            </a:r>
          </a:p>
          <a:p>
            <a:pPr marL="285750" indent="-285750" fontAlgn="base">
              <a:lnSpc>
                <a:spcPct val="150000"/>
              </a:lnSpc>
              <a:spcBef>
                <a:spcPct val="0"/>
              </a:spcBef>
              <a:spcAft>
                <a:spcPct val="0"/>
              </a:spcAft>
              <a:buClr>
                <a:prstClr val="black"/>
              </a:buClr>
              <a:buSzPct val="100000"/>
              <a:buFont typeface="Arial"/>
              <a:buChar char="•"/>
            </a:pPr>
            <a:r>
              <a:rPr lang="en-AU" sz="2000" dirty="0">
                <a:solidFill>
                  <a:prstClr val="black"/>
                </a:solidFill>
                <a:latin typeface="Arial" charset="0"/>
                <a:ea typeface="ＭＳ Ｐゴシック"/>
                <a:cs typeface="Arial Narrow"/>
              </a:rPr>
              <a:t>Some sociologists doubt whether the individual possesses significance when considered apart from the social groups of which they are a member. It is close social ties that give individual lives significance (Bruhn, 2009).</a:t>
            </a:r>
          </a:p>
        </p:txBody>
      </p:sp>
      <p:pic>
        <p:nvPicPr>
          <p:cNvPr id="2" name="Audio 1">
            <a:hlinkClick r:id="" action="ppaction://media"/>
            <a:extLst>
              <a:ext uri="{FF2B5EF4-FFF2-40B4-BE49-F238E27FC236}">
                <a16:creationId xmlns:a16="http://schemas.microsoft.com/office/drawing/2014/main" id="{28067172-BB96-4BE6-9A55-BDC9776172D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801646748"/>
      </p:ext>
    </p:extLst>
  </p:cSld>
  <p:clrMapOvr>
    <a:masterClrMapping/>
  </p:clrMapOvr>
  <p:transition advTm="1652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6"/>
</p:tagLst>
</file>

<file path=ppt/tags/tag2.xml><?xml version="1.0" encoding="utf-8"?>
<p:tagLst xmlns:a="http://schemas.openxmlformats.org/drawingml/2006/main" xmlns:r="http://schemas.openxmlformats.org/officeDocument/2006/relationships" xmlns:p="http://schemas.openxmlformats.org/presentationml/2006/main">
  <p:tag name="TIMING" val="|8.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TotalTime>
  <Words>1730</Words>
  <Application>Microsoft Office PowerPoint</Application>
  <PresentationFormat>Widescreen</PresentationFormat>
  <Paragraphs>207</Paragraphs>
  <Slides>21</Slides>
  <Notes>10</Notes>
  <HiddenSlides>0</HiddenSlides>
  <MMClips>20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Barlow Light</vt:lpstr>
      <vt:lpstr>Barlow SemiBold</vt:lpstr>
      <vt:lpstr>Calibri</vt:lpstr>
      <vt:lpstr>Calibri Light</vt:lpstr>
      <vt:lpstr>Corbel</vt:lpstr>
      <vt:lpstr>Courier New</vt:lpstr>
      <vt:lpstr>Montserrat</vt:lpstr>
      <vt:lpstr>Wingdings</vt:lpstr>
      <vt:lpstr>Wingdings 2</vt:lpstr>
      <vt:lpstr>Wingdings 3</vt:lpstr>
      <vt:lpstr>Module</vt:lpstr>
      <vt:lpstr>Teamwork as a Core Professional Competency Presentation 1: Group Dynamics – An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Sargent</dc:creator>
  <cp:lastModifiedBy>Stuart McLoughlin</cp:lastModifiedBy>
  <cp:revision>157</cp:revision>
  <dcterms:created xsi:type="dcterms:W3CDTF">2020-03-27T08:41:07Z</dcterms:created>
  <dcterms:modified xsi:type="dcterms:W3CDTF">2022-12-21T06:15:31Z</dcterms:modified>
</cp:coreProperties>
</file>